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0" r:id="rId4"/>
    <p:sldMasterId id="2147484053" r:id="rId5"/>
  </p:sldMasterIdLst>
  <p:notesMasterIdLst>
    <p:notesMasterId r:id="rId81"/>
  </p:notesMasterIdLst>
  <p:handoutMasterIdLst>
    <p:handoutMasterId r:id="rId82"/>
  </p:handoutMasterIdLst>
  <p:sldIdLst>
    <p:sldId id="447" r:id="rId6"/>
    <p:sldId id="860" r:id="rId7"/>
    <p:sldId id="802" r:id="rId8"/>
    <p:sldId id="538" r:id="rId9"/>
    <p:sldId id="809" r:id="rId10"/>
    <p:sldId id="810" r:id="rId11"/>
    <p:sldId id="804" r:id="rId12"/>
    <p:sldId id="805" r:id="rId13"/>
    <p:sldId id="806" r:id="rId14"/>
    <p:sldId id="807" r:id="rId15"/>
    <p:sldId id="808" r:id="rId16"/>
    <p:sldId id="550" r:id="rId17"/>
    <p:sldId id="551" r:id="rId18"/>
    <p:sldId id="540" r:id="rId19"/>
    <p:sldId id="811" r:id="rId20"/>
    <p:sldId id="812" r:id="rId21"/>
    <p:sldId id="813" r:id="rId22"/>
    <p:sldId id="814" r:id="rId23"/>
    <p:sldId id="815" r:id="rId24"/>
    <p:sldId id="816" r:id="rId25"/>
    <p:sldId id="817" r:id="rId26"/>
    <p:sldId id="818" r:id="rId27"/>
    <p:sldId id="819" r:id="rId28"/>
    <p:sldId id="820" r:id="rId29"/>
    <p:sldId id="541" r:id="rId30"/>
    <p:sldId id="544" r:id="rId31"/>
    <p:sldId id="821" r:id="rId32"/>
    <p:sldId id="822" r:id="rId33"/>
    <p:sldId id="826" r:id="rId34"/>
    <p:sldId id="823" r:id="rId35"/>
    <p:sldId id="824" r:id="rId36"/>
    <p:sldId id="545" r:id="rId37"/>
    <p:sldId id="827" r:id="rId38"/>
    <p:sldId id="828" r:id="rId39"/>
    <p:sldId id="829" r:id="rId40"/>
    <p:sldId id="830" r:id="rId41"/>
    <p:sldId id="546" r:id="rId42"/>
    <p:sldId id="833" r:id="rId43"/>
    <p:sldId id="831" r:id="rId44"/>
    <p:sldId id="832" r:id="rId45"/>
    <p:sldId id="547" r:id="rId46"/>
    <p:sldId id="835" r:id="rId47"/>
    <p:sldId id="834" r:id="rId48"/>
    <p:sldId id="542" r:id="rId49"/>
    <p:sldId id="836" r:id="rId50"/>
    <p:sldId id="837" r:id="rId51"/>
    <p:sldId id="838" r:id="rId52"/>
    <p:sldId id="543" r:id="rId53"/>
    <p:sldId id="839" r:id="rId54"/>
    <p:sldId id="841" r:id="rId55"/>
    <p:sldId id="840" r:id="rId56"/>
    <p:sldId id="842" r:id="rId57"/>
    <p:sldId id="844" r:id="rId58"/>
    <p:sldId id="843" r:id="rId59"/>
    <p:sldId id="845" r:id="rId60"/>
    <p:sldId id="288" r:id="rId61"/>
    <p:sldId id="846" r:id="rId62"/>
    <p:sldId id="457" r:id="rId63"/>
    <p:sldId id="847" r:id="rId64"/>
    <p:sldId id="790" r:id="rId65"/>
    <p:sldId id="848" r:id="rId66"/>
    <p:sldId id="849" r:id="rId67"/>
    <p:sldId id="850" r:id="rId68"/>
    <p:sldId id="851" r:id="rId69"/>
    <p:sldId id="852" r:id="rId70"/>
    <p:sldId id="853" r:id="rId71"/>
    <p:sldId id="854" r:id="rId72"/>
    <p:sldId id="855" r:id="rId73"/>
    <p:sldId id="856" r:id="rId74"/>
    <p:sldId id="857" r:id="rId75"/>
    <p:sldId id="858" r:id="rId76"/>
    <p:sldId id="270" r:id="rId77"/>
    <p:sldId id="803" r:id="rId78"/>
    <p:sldId id="791" r:id="rId79"/>
    <p:sldId id="290" r:id="rId80"/>
  </p:sldIdLst>
  <p:sldSz cx="9144000" cy="5143500" type="screen16x9"/>
  <p:notesSz cx="7010400" cy="9296400"/>
  <p:custDataLst>
    <p:tags r:id="rId8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C2C"/>
    <a:srgbClr val="000000"/>
    <a:srgbClr val="414344"/>
    <a:srgbClr val="0076D5"/>
    <a:srgbClr val="0051AF"/>
    <a:srgbClr val="1E4471"/>
    <a:srgbClr val="EDEDEE"/>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13" autoAdjust="0"/>
    <p:restoredTop sz="96240" autoAdjust="0"/>
  </p:normalViewPr>
  <p:slideViewPr>
    <p:cSldViewPr snapToGrid="0" snapToObjects="1" showGuides="1">
      <p:cViewPr varScale="1">
        <p:scale>
          <a:sx n="94" d="100"/>
          <a:sy n="94" d="100"/>
        </p:scale>
        <p:origin x="208" y="172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7555"/>
    </p:cViewPr>
  </p:sorterViewPr>
  <p:notesViewPr>
    <p:cSldViewPr snapToGrid="0" snapToObjects="1" showGuides="1">
      <p:cViewPr varScale="1">
        <p:scale>
          <a:sx n="120" d="100"/>
          <a:sy n="120" d="100"/>
        </p:scale>
        <p:origin x="5048"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gs" Target="tags/tag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8495064877453695E-2"/>
          <c:y val="4.702109044880029E-2"/>
          <c:w val="0.79184626569566097"/>
          <c:h val="0.82105263157894803"/>
        </c:manualLayout>
      </c:layout>
      <c:bar3DChart>
        <c:barDir val="col"/>
        <c:grouping val="clustered"/>
        <c:varyColors val="0"/>
        <c:ser>
          <c:idx val="0"/>
          <c:order val="0"/>
          <c:tx>
            <c:strRef>
              <c:f>Sheet1!$B$1</c:f>
              <c:strCache>
                <c:ptCount val="1"/>
                <c:pt idx="0">
                  <c:v>Learning Labs</c:v>
                </c:pt>
              </c:strCache>
            </c:strRef>
          </c:tx>
          <c:spPr>
            <a:solidFill>
              <a:schemeClr val="accent1"/>
            </a:solidFill>
            <a:ln>
              <a:noFill/>
            </a:ln>
            <a:effectLst/>
            <a:sp3d/>
          </c:spPr>
          <c:invertIfNegative val="0"/>
          <c:cat>
            <c:strRef>
              <c:f>Sheet1!$A$2:$A$5</c:f>
              <c:strCache>
                <c:ptCount val="1"/>
                <c:pt idx="0">
                  <c:v>Content</c:v>
                </c:pt>
              </c:strCache>
            </c:strRef>
          </c:cat>
          <c:val>
            <c:numRef>
              <c:f>Sheet1!$B$2:$B$5</c:f>
              <c:numCache>
                <c:formatCode>General</c:formatCode>
                <c:ptCount val="4"/>
                <c:pt idx="0">
                  <c:v>334</c:v>
                </c:pt>
              </c:numCache>
            </c:numRef>
          </c:val>
          <c:extLst>
            <c:ext xmlns:c16="http://schemas.microsoft.com/office/drawing/2014/chart" uri="{C3380CC4-5D6E-409C-BE32-E72D297353CC}">
              <c16:uniqueId val="{00000000-2A26-714B-91CC-16912A52658D}"/>
            </c:ext>
          </c:extLst>
        </c:ser>
        <c:ser>
          <c:idx val="1"/>
          <c:order val="1"/>
          <c:tx>
            <c:strRef>
              <c:f>Sheet1!$C$1</c:f>
              <c:strCache>
                <c:ptCount val="1"/>
                <c:pt idx="0">
                  <c:v>Learning Modules</c:v>
                </c:pt>
              </c:strCache>
            </c:strRef>
          </c:tx>
          <c:spPr>
            <a:solidFill>
              <a:schemeClr val="accent2"/>
            </a:solidFill>
            <a:ln>
              <a:noFill/>
            </a:ln>
            <a:effectLst/>
            <a:sp3d/>
          </c:spPr>
          <c:invertIfNegative val="0"/>
          <c:cat>
            <c:strRef>
              <c:f>Sheet1!$A$2:$A$5</c:f>
              <c:strCache>
                <c:ptCount val="1"/>
                <c:pt idx="0">
                  <c:v>Content</c:v>
                </c:pt>
              </c:strCache>
            </c:strRef>
          </c:cat>
          <c:val>
            <c:numRef>
              <c:f>Sheet1!$C$2:$C$5</c:f>
              <c:numCache>
                <c:formatCode>General</c:formatCode>
                <c:ptCount val="4"/>
                <c:pt idx="0">
                  <c:v>109</c:v>
                </c:pt>
              </c:numCache>
            </c:numRef>
          </c:val>
          <c:extLst>
            <c:ext xmlns:c16="http://schemas.microsoft.com/office/drawing/2014/chart" uri="{C3380CC4-5D6E-409C-BE32-E72D297353CC}">
              <c16:uniqueId val="{00000001-2A26-714B-91CC-16912A52658D}"/>
            </c:ext>
          </c:extLst>
        </c:ser>
        <c:ser>
          <c:idx val="2"/>
          <c:order val="2"/>
          <c:tx>
            <c:strRef>
              <c:f>Sheet1!$D$1</c:f>
              <c:strCache>
                <c:ptCount val="1"/>
                <c:pt idx="0">
                  <c:v>Learning Tracks</c:v>
                </c:pt>
              </c:strCache>
            </c:strRef>
          </c:tx>
          <c:spPr>
            <a:solidFill>
              <a:schemeClr val="accent3"/>
            </a:solidFill>
            <a:ln>
              <a:noFill/>
            </a:ln>
            <a:effectLst/>
            <a:sp3d/>
          </c:spPr>
          <c:invertIfNegative val="0"/>
          <c:cat>
            <c:strRef>
              <c:f>Sheet1!$A$2:$A$5</c:f>
              <c:strCache>
                <c:ptCount val="1"/>
                <c:pt idx="0">
                  <c:v>Content</c:v>
                </c:pt>
              </c:strCache>
            </c:strRef>
          </c:cat>
          <c:val>
            <c:numRef>
              <c:f>Sheet1!$D$2:$D$5</c:f>
              <c:numCache>
                <c:formatCode>General</c:formatCode>
                <c:ptCount val="4"/>
                <c:pt idx="0">
                  <c:v>26</c:v>
                </c:pt>
              </c:numCache>
            </c:numRef>
          </c:val>
          <c:extLst>
            <c:ext xmlns:c16="http://schemas.microsoft.com/office/drawing/2014/chart" uri="{C3380CC4-5D6E-409C-BE32-E72D297353CC}">
              <c16:uniqueId val="{00000002-2A26-714B-91CC-16912A52658D}"/>
            </c:ext>
          </c:extLst>
        </c:ser>
        <c:dLbls>
          <c:showLegendKey val="0"/>
          <c:showVal val="0"/>
          <c:showCatName val="0"/>
          <c:showSerName val="0"/>
          <c:showPercent val="0"/>
          <c:showBubbleSize val="0"/>
        </c:dLbls>
        <c:gapWidth val="100"/>
        <c:shape val="box"/>
        <c:axId val="1967107712"/>
        <c:axId val="1967110032"/>
        <c:axId val="0"/>
      </c:bar3DChart>
      <c:catAx>
        <c:axId val="1967107712"/>
        <c:scaling>
          <c:orientation val="minMax"/>
        </c:scaling>
        <c:delete val="0"/>
        <c:axPos val="b"/>
        <c:numFmt formatCode="General" sourceLinked="0"/>
        <c:majorTickMark val="none"/>
        <c:minorTickMark val="none"/>
        <c:tickLblPos val="nextTo"/>
        <c:spPr>
          <a:noFill/>
          <a:ln w="9525" cap="flat" cmpd="sng" algn="ctr">
            <a:solidFill>
              <a:schemeClr val="bg2">
                <a:lumMod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967110032"/>
        <c:crosses val="autoZero"/>
        <c:auto val="1"/>
        <c:lblAlgn val="ctr"/>
        <c:lblOffset val="0"/>
        <c:noMultiLvlLbl val="0"/>
      </c:catAx>
      <c:valAx>
        <c:axId val="1967110032"/>
        <c:scaling>
          <c:orientation val="minMax"/>
        </c:scaling>
        <c:delete val="0"/>
        <c:axPos val="l"/>
        <c:numFmt formatCode="General" sourceLinked="1"/>
        <c:majorTickMark val="none"/>
        <c:minorTickMark val="none"/>
        <c:tickLblPos val="nextTo"/>
        <c:spPr>
          <a:noFill/>
          <a:ln>
            <a:no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967107712"/>
        <c:crosses val="autoZero"/>
        <c:crossBetween val="between"/>
        <c:minorUnit val="1"/>
      </c:valAx>
      <c:spPr>
        <a:noFill/>
        <a:ln>
          <a:noFill/>
        </a:ln>
        <a:effectLst/>
      </c:spPr>
    </c:plotArea>
    <c:legend>
      <c:legendPos val="r"/>
      <c:layout>
        <c:manualLayout>
          <c:xMode val="edge"/>
          <c:yMode val="edge"/>
          <c:x val="0.29856899929762304"/>
          <c:y val="0.27806973983025318"/>
          <c:w val="0.5150291018108073"/>
          <c:h val="0.34933507676954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dirty="0">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5/22/24</a:t>
            </a:fld>
            <a:endParaRPr lang="en-US" dirty="0">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dirty="0">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dirty="0"/>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5/22/24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15349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4266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a:t>
            </a:fld>
            <a:endParaRPr lang="en-US" dirty="0"/>
          </a:p>
        </p:txBody>
      </p:sp>
    </p:spTree>
    <p:extLst>
      <p:ext uri="{BB962C8B-B14F-4D97-AF65-F5344CB8AC3E}">
        <p14:creationId xmlns:p14="http://schemas.microsoft.com/office/powerpoint/2010/main" val="586452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290494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4261491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1319885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dirty="0"/>
          </a:p>
        </p:txBody>
      </p:sp>
    </p:spTree>
    <p:extLst>
      <p:ext uri="{BB962C8B-B14F-4D97-AF65-F5344CB8AC3E}">
        <p14:creationId xmlns:p14="http://schemas.microsoft.com/office/powerpoint/2010/main" val="184153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1041324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236210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3887712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2830129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45579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dirty="0"/>
          </a:p>
        </p:txBody>
      </p:sp>
    </p:spTree>
    <p:extLst>
      <p:ext uri="{BB962C8B-B14F-4D97-AF65-F5344CB8AC3E}">
        <p14:creationId xmlns:p14="http://schemas.microsoft.com/office/powerpoint/2010/main" val="372248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1987584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3188187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dirty="0"/>
          </a:p>
        </p:txBody>
      </p:sp>
    </p:spTree>
    <p:extLst>
      <p:ext uri="{BB962C8B-B14F-4D97-AF65-F5344CB8AC3E}">
        <p14:creationId xmlns:p14="http://schemas.microsoft.com/office/powerpoint/2010/main" val="1951912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25</a:t>
            </a:fld>
            <a:endParaRPr lang="en-US" dirty="0"/>
          </a:p>
        </p:txBody>
      </p:sp>
    </p:spTree>
    <p:extLst>
      <p:ext uri="{BB962C8B-B14F-4D97-AF65-F5344CB8AC3E}">
        <p14:creationId xmlns:p14="http://schemas.microsoft.com/office/powerpoint/2010/main" val="814255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26</a:t>
            </a:fld>
            <a:endParaRPr lang="en-US" dirty="0"/>
          </a:p>
        </p:txBody>
      </p:sp>
    </p:spTree>
    <p:extLst>
      <p:ext uri="{BB962C8B-B14F-4D97-AF65-F5344CB8AC3E}">
        <p14:creationId xmlns:p14="http://schemas.microsoft.com/office/powerpoint/2010/main" val="2674942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27</a:t>
            </a:fld>
            <a:endParaRPr lang="en-US" dirty="0"/>
          </a:p>
        </p:txBody>
      </p:sp>
    </p:spTree>
    <p:extLst>
      <p:ext uri="{BB962C8B-B14F-4D97-AF65-F5344CB8AC3E}">
        <p14:creationId xmlns:p14="http://schemas.microsoft.com/office/powerpoint/2010/main" val="2879253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28</a:t>
            </a:fld>
            <a:endParaRPr lang="en-US" dirty="0"/>
          </a:p>
        </p:txBody>
      </p:sp>
    </p:spTree>
    <p:extLst>
      <p:ext uri="{BB962C8B-B14F-4D97-AF65-F5344CB8AC3E}">
        <p14:creationId xmlns:p14="http://schemas.microsoft.com/office/powerpoint/2010/main" val="3050778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29</a:t>
            </a:fld>
            <a:endParaRPr lang="en-US" dirty="0"/>
          </a:p>
        </p:txBody>
      </p:sp>
    </p:spTree>
    <p:extLst>
      <p:ext uri="{BB962C8B-B14F-4D97-AF65-F5344CB8AC3E}">
        <p14:creationId xmlns:p14="http://schemas.microsoft.com/office/powerpoint/2010/main" val="836145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30</a:t>
            </a:fld>
            <a:endParaRPr lang="en-US" dirty="0"/>
          </a:p>
        </p:txBody>
      </p:sp>
    </p:spTree>
    <p:extLst>
      <p:ext uri="{BB962C8B-B14F-4D97-AF65-F5344CB8AC3E}">
        <p14:creationId xmlns:p14="http://schemas.microsoft.com/office/powerpoint/2010/main" val="2342077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378337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31</a:t>
            </a:fld>
            <a:endParaRPr lang="en-US" dirty="0"/>
          </a:p>
        </p:txBody>
      </p:sp>
    </p:spTree>
    <p:extLst>
      <p:ext uri="{BB962C8B-B14F-4D97-AF65-F5344CB8AC3E}">
        <p14:creationId xmlns:p14="http://schemas.microsoft.com/office/powerpoint/2010/main" val="3421689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32</a:t>
            </a:fld>
            <a:endParaRPr lang="en-US" dirty="0"/>
          </a:p>
        </p:txBody>
      </p:sp>
    </p:spTree>
    <p:extLst>
      <p:ext uri="{BB962C8B-B14F-4D97-AF65-F5344CB8AC3E}">
        <p14:creationId xmlns:p14="http://schemas.microsoft.com/office/powerpoint/2010/main" val="2575132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33</a:t>
            </a:fld>
            <a:endParaRPr lang="en-US" dirty="0"/>
          </a:p>
        </p:txBody>
      </p:sp>
    </p:spTree>
    <p:extLst>
      <p:ext uri="{BB962C8B-B14F-4D97-AF65-F5344CB8AC3E}">
        <p14:creationId xmlns:p14="http://schemas.microsoft.com/office/powerpoint/2010/main" val="1758875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34</a:t>
            </a:fld>
            <a:endParaRPr lang="en-US" dirty="0"/>
          </a:p>
        </p:txBody>
      </p:sp>
    </p:spTree>
    <p:extLst>
      <p:ext uri="{BB962C8B-B14F-4D97-AF65-F5344CB8AC3E}">
        <p14:creationId xmlns:p14="http://schemas.microsoft.com/office/powerpoint/2010/main" val="3751271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35</a:t>
            </a:fld>
            <a:endParaRPr lang="en-US" dirty="0"/>
          </a:p>
        </p:txBody>
      </p:sp>
    </p:spTree>
    <p:extLst>
      <p:ext uri="{BB962C8B-B14F-4D97-AF65-F5344CB8AC3E}">
        <p14:creationId xmlns:p14="http://schemas.microsoft.com/office/powerpoint/2010/main" val="3635659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36</a:t>
            </a:fld>
            <a:endParaRPr lang="en-US" dirty="0"/>
          </a:p>
        </p:txBody>
      </p:sp>
    </p:spTree>
    <p:extLst>
      <p:ext uri="{BB962C8B-B14F-4D97-AF65-F5344CB8AC3E}">
        <p14:creationId xmlns:p14="http://schemas.microsoft.com/office/powerpoint/2010/main" val="885076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37</a:t>
            </a:fld>
            <a:endParaRPr lang="en-US" dirty="0"/>
          </a:p>
        </p:txBody>
      </p:sp>
    </p:spTree>
    <p:extLst>
      <p:ext uri="{BB962C8B-B14F-4D97-AF65-F5344CB8AC3E}">
        <p14:creationId xmlns:p14="http://schemas.microsoft.com/office/powerpoint/2010/main" val="2915591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38</a:t>
            </a:fld>
            <a:endParaRPr lang="en-US" dirty="0"/>
          </a:p>
        </p:txBody>
      </p:sp>
    </p:spTree>
    <p:extLst>
      <p:ext uri="{BB962C8B-B14F-4D97-AF65-F5344CB8AC3E}">
        <p14:creationId xmlns:p14="http://schemas.microsoft.com/office/powerpoint/2010/main" val="4150591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39</a:t>
            </a:fld>
            <a:endParaRPr lang="en-US" dirty="0"/>
          </a:p>
        </p:txBody>
      </p:sp>
    </p:spTree>
    <p:extLst>
      <p:ext uri="{BB962C8B-B14F-4D97-AF65-F5344CB8AC3E}">
        <p14:creationId xmlns:p14="http://schemas.microsoft.com/office/powerpoint/2010/main" val="781530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40</a:t>
            </a:fld>
            <a:endParaRPr lang="en-US" dirty="0"/>
          </a:p>
        </p:txBody>
      </p:sp>
    </p:spTree>
    <p:extLst>
      <p:ext uri="{BB962C8B-B14F-4D97-AF65-F5344CB8AC3E}">
        <p14:creationId xmlns:p14="http://schemas.microsoft.com/office/powerpoint/2010/main" val="216918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4041112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41</a:t>
            </a:fld>
            <a:endParaRPr lang="en-US" dirty="0"/>
          </a:p>
        </p:txBody>
      </p:sp>
    </p:spTree>
    <p:extLst>
      <p:ext uri="{BB962C8B-B14F-4D97-AF65-F5344CB8AC3E}">
        <p14:creationId xmlns:p14="http://schemas.microsoft.com/office/powerpoint/2010/main" val="2789539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42</a:t>
            </a:fld>
            <a:endParaRPr lang="en-US" dirty="0"/>
          </a:p>
        </p:txBody>
      </p:sp>
    </p:spTree>
    <p:extLst>
      <p:ext uri="{BB962C8B-B14F-4D97-AF65-F5344CB8AC3E}">
        <p14:creationId xmlns:p14="http://schemas.microsoft.com/office/powerpoint/2010/main" val="2815468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43</a:t>
            </a:fld>
            <a:endParaRPr lang="en-US" dirty="0"/>
          </a:p>
        </p:txBody>
      </p:sp>
    </p:spTree>
    <p:extLst>
      <p:ext uri="{BB962C8B-B14F-4D97-AF65-F5344CB8AC3E}">
        <p14:creationId xmlns:p14="http://schemas.microsoft.com/office/powerpoint/2010/main" val="887717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44</a:t>
            </a:fld>
            <a:endParaRPr lang="en-US" dirty="0"/>
          </a:p>
        </p:txBody>
      </p:sp>
    </p:spTree>
    <p:extLst>
      <p:ext uri="{BB962C8B-B14F-4D97-AF65-F5344CB8AC3E}">
        <p14:creationId xmlns:p14="http://schemas.microsoft.com/office/powerpoint/2010/main" val="111189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45</a:t>
            </a:fld>
            <a:endParaRPr lang="en-US" dirty="0"/>
          </a:p>
        </p:txBody>
      </p:sp>
    </p:spTree>
    <p:extLst>
      <p:ext uri="{BB962C8B-B14F-4D97-AF65-F5344CB8AC3E}">
        <p14:creationId xmlns:p14="http://schemas.microsoft.com/office/powerpoint/2010/main" val="3399145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46</a:t>
            </a:fld>
            <a:endParaRPr lang="en-US" dirty="0"/>
          </a:p>
        </p:txBody>
      </p:sp>
    </p:spTree>
    <p:extLst>
      <p:ext uri="{BB962C8B-B14F-4D97-AF65-F5344CB8AC3E}">
        <p14:creationId xmlns:p14="http://schemas.microsoft.com/office/powerpoint/2010/main" val="1447111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47</a:t>
            </a:fld>
            <a:endParaRPr lang="en-US" dirty="0"/>
          </a:p>
        </p:txBody>
      </p:sp>
    </p:spTree>
    <p:extLst>
      <p:ext uri="{BB962C8B-B14F-4D97-AF65-F5344CB8AC3E}">
        <p14:creationId xmlns:p14="http://schemas.microsoft.com/office/powerpoint/2010/main" val="3565539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48</a:t>
            </a:fld>
            <a:endParaRPr lang="en-US" dirty="0"/>
          </a:p>
        </p:txBody>
      </p:sp>
    </p:spTree>
    <p:extLst>
      <p:ext uri="{BB962C8B-B14F-4D97-AF65-F5344CB8AC3E}">
        <p14:creationId xmlns:p14="http://schemas.microsoft.com/office/powerpoint/2010/main" val="3479031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49</a:t>
            </a:fld>
            <a:endParaRPr lang="en-US" dirty="0"/>
          </a:p>
        </p:txBody>
      </p:sp>
    </p:spTree>
    <p:extLst>
      <p:ext uri="{BB962C8B-B14F-4D97-AF65-F5344CB8AC3E}">
        <p14:creationId xmlns:p14="http://schemas.microsoft.com/office/powerpoint/2010/main" val="904235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50</a:t>
            </a:fld>
            <a:endParaRPr lang="en-US" dirty="0"/>
          </a:p>
        </p:txBody>
      </p:sp>
    </p:spTree>
    <p:extLst>
      <p:ext uri="{BB962C8B-B14F-4D97-AF65-F5344CB8AC3E}">
        <p14:creationId xmlns:p14="http://schemas.microsoft.com/office/powerpoint/2010/main" val="362811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29811056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51</a:t>
            </a:fld>
            <a:endParaRPr lang="en-US" dirty="0"/>
          </a:p>
        </p:txBody>
      </p:sp>
    </p:spTree>
    <p:extLst>
      <p:ext uri="{BB962C8B-B14F-4D97-AF65-F5344CB8AC3E}">
        <p14:creationId xmlns:p14="http://schemas.microsoft.com/office/powerpoint/2010/main" val="2585352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52</a:t>
            </a:fld>
            <a:endParaRPr lang="en-US" dirty="0"/>
          </a:p>
        </p:txBody>
      </p:sp>
    </p:spTree>
    <p:extLst>
      <p:ext uri="{BB962C8B-B14F-4D97-AF65-F5344CB8AC3E}">
        <p14:creationId xmlns:p14="http://schemas.microsoft.com/office/powerpoint/2010/main" val="17786204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53</a:t>
            </a:fld>
            <a:endParaRPr lang="en-US" dirty="0"/>
          </a:p>
        </p:txBody>
      </p:sp>
    </p:spTree>
    <p:extLst>
      <p:ext uri="{BB962C8B-B14F-4D97-AF65-F5344CB8AC3E}">
        <p14:creationId xmlns:p14="http://schemas.microsoft.com/office/powerpoint/2010/main" val="3866865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54</a:t>
            </a:fld>
            <a:endParaRPr lang="en-US" dirty="0"/>
          </a:p>
        </p:txBody>
      </p:sp>
    </p:spTree>
    <p:extLst>
      <p:ext uri="{BB962C8B-B14F-4D97-AF65-F5344CB8AC3E}">
        <p14:creationId xmlns:p14="http://schemas.microsoft.com/office/powerpoint/2010/main" val="2393386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55</a:t>
            </a:fld>
            <a:endParaRPr lang="en-US" dirty="0"/>
          </a:p>
        </p:txBody>
      </p:sp>
    </p:spTree>
    <p:extLst>
      <p:ext uri="{BB962C8B-B14F-4D97-AF65-F5344CB8AC3E}">
        <p14:creationId xmlns:p14="http://schemas.microsoft.com/office/powerpoint/2010/main" val="2233785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465887" eaLnBrk="1" hangingPunct="1">
              <a:spcBef>
                <a:spcPct val="0"/>
              </a:spcBef>
              <a:defRPr/>
            </a:pPr>
            <a:endParaRPr lang="en-US" dirty="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ＭＳ Ｐゴシック" pitchFamily="34" charset="-128"/>
              </a:defRPr>
            </a:lvl1pPr>
            <a:lvl2pPr marL="757066" indent="-291179" eaLnBrk="0" hangingPunct="0">
              <a:spcBef>
                <a:spcPct val="30000"/>
              </a:spcBef>
              <a:defRPr sz="1200">
                <a:solidFill>
                  <a:schemeClr val="tx1"/>
                </a:solidFill>
                <a:latin typeface="Calibri" pitchFamily="34" charset="0"/>
                <a:ea typeface="ＭＳ Ｐゴシック" pitchFamily="34" charset="-128"/>
              </a:defRPr>
            </a:lvl2pPr>
            <a:lvl3pPr marL="1164717" indent="-232943" eaLnBrk="0" hangingPunct="0">
              <a:spcBef>
                <a:spcPct val="30000"/>
              </a:spcBef>
              <a:defRPr sz="1200">
                <a:solidFill>
                  <a:schemeClr val="tx1"/>
                </a:solidFill>
                <a:latin typeface="Calibri" pitchFamily="34" charset="0"/>
                <a:ea typeface="ＭＳ Ｐゴシック" pitchFamily="34" charset="-128"/>
              </a:defRPr>
            </a:lvl3pPr>
            <a:lvl4pPr marL="1630604" indent="-232943" eaLnBrk="0" hangingPunct="0">
              <a:spcBef>
                <a:spcPct val="30000"/>
              </a:spcBef>
              <a:defRPr sz="1200">
                <a:solidFill>
                  <a:schemeClr val="tx1"/>
                </a:solidFill>
                <a:latin typeface="Calibri" pitchFamily="34" charset="0"/>
                <a:ea typeface="ＭＳ Ｐゴシック" pitchFamily="34" charset="-128"/>
              </a:defRPr>
            </a:lvl4pPr>
            <a:lvl5pPr marL="2096491" indent="-232943" eaLnBrk="0" hangingPunct="0">
              <a:spcBef>
                <a:spcPct val="30000"/>
              </a:spcBef>
              <a:defRPr sz="1200">
                <a:solidFill>
                  <a:schemeClr val="tx1"/>
                </a:solidFill>
                <a:latin typeface="Calibri" pitchFamily="34" charset="0"/>
                <a:ea typeface="ＭＳ Ｐゴシック" pitchFamily="34" charset="-128"/>
              </a:defRPr>
            </a:lvl5pPr>
            <a:lvl6pPr marL="2562377"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3028264"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94151"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960038"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fontAlgn="base" hangingPunct="1">
              <a:spcBef>
                <a:spcPct val="0"/>
              </a:spcBef>
              <a:spcAft>
                <a:spcPct val="0"/>
              </a:spcAft>
            </a:pPr>
            <a:fld id="{E1A6D400-C829-4070-B5E9-1BF68645D698}" type="slidenum">
              <a:rPr lang="en-US" altLang="en-US" smtClean="0">
                <a:latin typeface="CiscoSansTT Light" panose="020B0503020201020303" pitchFamily="34" charset="0"/>
              </a:rPr>
              <a:pPr eaLnBrk="1" fontAlgn="base" hangingPunct="1">
                <a:spcBef>
                  <a:spcPct val="0"/>
                </a:spcBef>
                <a:spcAft>
                  <a:spcPct val="0"/>
                </a:spcAft>
              </a:pPr>
              <a:t>56</a:t>
            </a:fld>
            <a:endParaRPr lang="en-US" altLang="en-US" dirty="0">
              <a:latin typeface="CiscoSansTT Light" panose="020B0503020201020303" pitchFamily="34" charset="0"/>
            </a:endParaRPr>
          </a:p>
        </p:txBody>
      </p:sp>
    </p:spTree>
    <p:extLst>
      <p:ext uri="{BB962C8B-B14F-4D97-AF65-F5344CB8AC3E}">
        <p14:creationId xmlns:p14="http://schemas.microsoft.com/office/powerpoint/2010/main" val="42180651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57</a:t>
            </a:fld>
            <a:endParaRPr lang="en-US" dirty="0"/>
          </a:p>
        </p:txBody>
      </p:sp>
    </p:spTree>
    <p:extLst>
      <p:ext uri="{BB962C8B-B14F-4D97-AF65-F5344CB8AC3E}">
        <p14:creationId xmlns:p14="http://schemas.microsoft.com/office/powerpoint/2010/main" val="12495284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58</a:t>
            </a:fld>
            <a:endParaRPr lang="en-US" dirty="0"/>
          </a:p>
        </p:txBody>
      </p:sp>
    </p:spTree>
    <p:extLst>
      <p:ext uri="{BB962C8B-B14F-4D97-AF65-F5344CB8AC3E}">
        <p14:creationId xmlns:p14="http://schemas.microsoft.com/office/powerpoint/2010/main" val="31694229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59</a:t>
            </a:fld>
            <a:endParaRPr lang="en-US" dirty="0"/>
          </a:p>
        </p:txBody>
      </p:sp>
    </p:spTree>
    <p:extLst>
      <p:ext uri="{BB962C8B-B14F-4D97-AF65-F5344CB8AC3E}">
        <p14:creationId xmlns:p14="http://schemas.microsoft.com/office/powerpoint/2010/main" val="3576052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60</a:t>
            </a:fld>
            <a:endParaRPr lang="en-US" dirty="0"/>
          </a:p>
        </p:txBody>
      </p:sp>
    </p:spTree>
    <p:extLst>
      <p:ext uri="{BB962C8B-B14F-4D97-AF65-F5344CB8AC3E}">
        <p14:creationId xmlns:p14="http://schemas.microsoft.com/office/powerpoint/2010/main" val="1289700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2263098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61</a:t>
            </a:fld>
            <a:endParaRPr lang="en-US" dirty="0"/>
          </a:p>
        </p:txBody>
      </p:sp>
    </p:spTree>
    <p:extLst>
      <p:ext uri="{BB962C8B-B14F-4D97-AF65-F5344CB8AC3E}">
        <p14:creationId xmlns:p14="http://schemas.microsoft.com/office/powerpoint/2010/main" val="535801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62</a:t>
            </a:fld>
            <a:endParaRPr lang="en-US" dirty="0"/>
          </a:p>
        </p:txBody>
      </p:sp>
    </p:spTree>
    <p:extLst>
      <p:ext uri="{BB962C8B-B14F-4D97-AF65-F5344CB8AC3E}">
        <p14:creationId xmlns:p14="http://schemas.microsoft.com/office/powerpoint/2010/main" val="258606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63</a:t>
            </a:fld>
            <a:endParaRPr lang="en-US" dirty="0"/>
          </a:p>
        </p:txBody>
      </p:sp>
    </p:spTree>
    <p:extLst>
      <p:ext uri="{BB962C8B-B14F-4D97-AF65-F5344CB8AC3E}">
        <p14:creationId xmlns:p14="http://schemas.microsoft.com/office/powerpoint/2010/main" val="35230308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64</a:t>
            </a:fld>
            <a:endParaRPr lang="en-US" dirty="0"/>
          </a:p>
        </p:txBody>
      </p:sp>
    </p:spTree>
    <p:extLst>
      <p:ext uri="{BB962C8B-B14F-4D97-AF65-F5344CB8AC3E}">
        <p14:creationId xmlns:p14="http://schemas.microsoft.com/office/powerpoint/2010/main" val="31364105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65</a:t>
            </a:fld>
            <a:endParaRPr lang="en-US" dirty="0"/>
          </a:p>
        </p:txBody>
      </p:sp>
    </p:spTree>
    <p:extLst>
      <p:ext uri="{BB962C8B-B14F-4D97-AF65-F5344CB8AC3E}">
        <p14:creationId xmlns:p14="http://schemas.microsoft.com/office/powerpoint/2010/main" val="5012191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66</a:t>
            </a:fld>
            <a:endParaRPr lang="en-US" dirty="0"/>
          </a:p>
        </p:txBody>
      </p:sp>
    </p:spTree>
    <p:extLst>
      <p:ext uri="{BB962C8B-B14F-4D97-AF65-F5344CB8AC3E}">
        <p14:creationId xmlns:p14="http://schemas.microsoft.com/office/powerpoint/2010/main" val="2323112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67</a:t>
            </a:fld>
            <a:endParaRPr lang="en-US" dirty="0"/>
          </a:p>
        </p:txBody>
      </p:sp>
    </p:spTree>
    <p:extLst>
      <p:ext uri="{BB962C8B-B14F-4D97-AF65-F5344CB8AC3E}">
        <p14:creationId xmlns:p14="http://schemas.microsoft.com/office/powerpoint/2010/main" val="14313712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68</a:t>
            </a:fld>
            <a:endParaRPr lang="en-US" dirty="0"/>
          </a:p>
        </p:txBody>
      </p:sp>
    </p:spTree>
    <p:extLst>
      <p:ext uri="{BB962C8B-B14F-4D97-AF65-F5344CB8AC3E}">
        <p14:creationId xmlns:p14="http://schemas.microsoft.com/office/powerpoint/2010/main" val="33031786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69</a:t>
            </a:fld>
            <a:endParaRPr lang="en-US" dirty="0"/>
          </a:p>
        </p:txBody>
      </p:sp>
    </p:spTree>
    <p:extLst>
      <p:ext uri="{BB962C8B-B14F-4D97-AF65-F5344CB8AC3E}">
        <p14:creationId xmlns:p14="http://schemas.microsoft.com/office/powerpoint/2010/main" val="33022858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70</a:t>
            </a:fld>
            <a:endParaRPr lang="en-US" dirty="0"/>
          </a:p>
        </p:txBody>
      </p:sp>
    </p:spTree>
    <p:extLst>
      <p:ext uri="{BB962C8B-B14F-4D97-AF65-F5344CB8AC3E}">
        <p14:creationId xmlns:p14="http://schemas.microsoft.com/office/powerpoint/2010/main" val="1424652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a:t>
            </a:fld>
            <a:endParaRPr lang="en-US" dirty="0"/>
          </a:p>
        </p:txBody>
      </p:sp>
    </p:spTree>
    <p:extLst>
      <p:ext uri="{BB962C8B-B14F-4D97-AF65-F5344CB8AC3E}">
        <p14:creationId xmlns:p14="http://schemas.microsoft.com/office/powerpoint/2010/main" val="4072809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71</a:t>
            </a:fld>
            <a:endParaRPr lang="en-US" dirty="0"/>
          </a:p>
        </p:txBody>
      </p:sp>
    </p:spTree>
    <p:extLst>
      <p:ext uri="{BB962C8B-B14F-4D97-AF65-F5344CB8AC3E}">
        <p14:creationId xmlns:p14="http://schemas.microsoft.com/office/powerpoint/2010/main" val="35485254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72</a:t>
            </a:fld>
            <a:endParaRPr lang="en-US" dirty="0"/>
          </a:p>
        </p:txBody>
      </p:sp>
    </p:spTree>
    <p:extLst>
      <p:ext uri="{BB962C8B-B14F-4D97-AF65-F5344CB8AC3E}">
        <p14:creationId xmlns:p14="http://schemas.microsoft.com/office/powerpoint/2010/main" val="30104393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74</a:t>
            </a:fld>
            <a:endParaRPr lang="en-US" dirty="0"/>
          </a:p>
        </p:txBody>
      </p:sp>
    </p:spTree>
    <p:extLst>
      <p:ext uri="{BB962C8B-B14F-4D97-AF65-F5344CB8AC3E}">
        <p14:creationId xmlns:p14="http://schemas.microsoft.com/office/powerpoint/2010/main" val="3083062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75</a:t>
            </a:fld>
            <a:endParaRPr lang="en-US" dirty="0"/>
          </a:p>
        </p:txBody>
      </p:sp>
    </p:spTree>
    <p:extLst>
      <p:ext uri="{BB962C8B-B14F-4D97-AF65-F5344CB8AC3E}">
        <p14:creationId xmlns:p14="http://schemas.microsoft.com/office/powerpoint/2010/main" val="210647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a:t>
            </a:fld>
            <a:endParaRPr lang="en-US" dirty="0"/>
          </a:p>
        </p:txBody>
      </p:sp>
    </p:spTree>
    <p:extLst>
      <p:ext uri="{BB962C8B-B14F-4D97-AF65-F5344CB8AC3E}">
        <p14:creationId xmlns:p14="http://schemas.microsoft.com/office/powerpoint/2010/main" val="3064911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dirty="0"/>
          </a:p>
        </p:txBody>
      </p:sp>
    </p:spTree>
    <p:extLst>
      <p:ext uri="{BB962C8B-B14F-4D97-AF65-F5344CB8AC3E}">
        <p14:creationId xmlns:p14="http://schemas.microsoft.com/office/powerpoint/2010/main" val="1831120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me Graphic">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03FB8-6200-4D2D-D0BD-D37FAF44920F}"/>
              </a:ext>
            </a:extLst>
          </p:cNvPr>
          <p:cNvPicPr>
            <a:picLocks noChangeAspect="1"/>
          </p:cNvPicPr>
          <p:nvPr userDrawn="1"/>
        </p:nvPicPr>
        <p:blipFill rotWithShape="1">
          <a:blip r:embed="rId2"/>
          <a:srcRect t="32560" r="57242" b="32558"/>
          <a:stretch/>
        </p:blipFill>
        <p:spPr>
          <a:xfrm>
            <a:off x="3077729" y="0"/>
            <a:ext cx="6066272" cy="5143500"/>
          </a:xfrm>
          <a:prstGeom prst="rect">
            <a:avLst/>
          </a:prstGeom>
        </p:spPr>
      </p:pic>
      <p:sp>
        <p:nvSpPr>
          <p:cNvPr id="8" name="TextBox 7">
            <a:extLst>
              <a:ext uri="{FF2B5EF4-FFF2-40B4-BE49-F238E27FC236}">
                <a16:creationId xmlns:a16="http://schemas.microsoft.com/office/drawing/2014/main" id="{9BFE7E97-8476-D0E2-8A6B-F37B75D08835}"/>
              </a:ext>
            </a:extLst>
          </p:cNvPr>
          <p:cNvSpPr txBox="1"/>
          <p:nvPr userDrawn="1"/>
        </p:nvSpPr>
        <p:spPr>
          <a:xfrm>
            <a:off x="4158265" y="4720026"/>
            <a:ext cx="827470" cy="246221"/>
          </a:xfrm>
          <a:prstGeom prst="rect">
            <a:avLst/>
          </a:prstGeom>
          <a:noFill/>
        </p:spPr>
        <p:txBody>
          <a:bodyPr wrap="none" rtlCol="0" anchor="ctr">
            <a:spAutoFit/>
          </a:bodyPr>
          <a:lstStyle/>
          <a:p>
            <a:pPr lvl="0" algn="ctr">
              <a:defRPr/>
            </a:pPr>
            <a:r>
              <a:rPr lang="en-US" sz="1000" dirty="0">
                <a:solidFill>
                  <a:schemeClr val="bg1"/>
                </a:solidFill>
                <a:latin typeface="+mn-lt"/>
                <a:cs typeface="CiscoSansTT Light" panose="020B0503020201020303" pitchFamily="34" charset="0"/>
              </a:rPr>
              <a:t>#</a:t>
            </a:r>
            <a:r>
              <a:rPr lang="en-US" sz="1000" dirty="0" err="1">
                <a:solidFill>
                  <a:schemeClr val="bg1"/>
                </a:solidFill>
                <a:latin typeface="+mn-lt"/>
                <a:cs typeface="CiscoSansTT Light" panose="020B0503020201020303" pitchFamily="34" charset="0"/>
              </a:rPr>
              <a:t>CiscoLive</a:t>
            </a:r>
            <a:endParaRPr lang="en-US" sz="1000" dirty="0">
              <a:solidFill>
                <a:schemeClr val="bg1"/>
              </a:solidFill>
              <a:latin typeface="+mn-lt"/>
              <a:cs typeface="CiscoSansTT Light" panose="020B0503020201020303" pitchFamily="34" charset="0"/>
            </a:endParaRPr>
          </a:p>
        </p:txBody>
      </p:sp>
      <p:grpSp>
        <p:nvGrpSpPr>
          <p:cNvPr id="10" name="Group 9">
            <a:extLst>
              <a:ext uri="{FF2B5EF4-FFF2-40B4-BE49-F238E27FC236}">
                <a16:creationId xmlns:a16="http://schemas.microsoft.com/office/drawing/2014/main" id="{F05EFDC3-5B6F-724E-F4A9-020DCB4FEEAF}"/>
              </a:ext>
            </a:extLst>
          </p:cNvPr>
          <p:cNvGrpSpPr>
            <a:grpSpLocks noChangeAspect="1"/>
          </p:cNvGrpSpPr>
          <p:nvPr userDrawn="1"/>
        </p:nvGrpSpPr>
        <p:grpSpPr>
          <a:xfrm>
            <a:off x="1623974" y="2286410"/>
            <a:ext cx="5468112" cy="570680"/>
            <a:chOff x="535546" y="2463009"/>
            <a:chExt cx="2044364" cy="213361"/>
          </a:xfrm>
          <a:solidFill>
            <a:srgbClr val="051C2C"/>
          </a:solidFill>
        </p:grpSpPr>
        <p:grpSp>
          <p:nvGrpSpPr>
            <p:cNvPr id="11" name="Group 10">
              <a:extLst>
                <a:ext uri="{FF2B5EF4-FFF2-40B4-BE49-F238E27FC236}">
                  <a16:creationId xmlns:a16="http://schemas.microsoft.com/office/drawing/2014/main" id="{9D800C78-1D28-EB75-3D53-BE8801A4ACCF}"/>
                </a:ext>
              </a:extLst>
            </p:cNvPr>
            <p:cNvGrpSpPr/>
            <p:nvPr/>
          </p:nvGrpSpPr>
          <p:grpSpPr>
            <a:xfrm>
              <a:off x="535546" y="2463009"/>
              <a:ext cx="456533" cy="213303"/>
              <a:chOff x="535546" y="2463009"/>
              <a:chExt cx="456533" cy="213303"/>
            </a:xfrm>
            <a:grpFill/>
          </p:grpSpPr>
          <p:sp>
            <p:nvSpPr>
              <p:cNvPr id="20" name="Freeform 19">
                <a:extLst>
                  <a:ext uri="{FF2B5EF4-FFF2-40B4-BE49-F238E27FC236}">
                    <a16:creationId xmlns:a16="http://schemas.microsoft.com/office/drawing/2014/main" id="{2A289EF8-85AB-F279-C666-FCE9B856C04C}"/>
                  </a:ext>
                </a:extLst>
              </p:cNvPr>
              <p:cNvSpPr/>
              <p:nvPr/>
            </p:nvSpPr>
            <p:spPr>
              <a:xfrm>
                <a:off x="535546" y="2463009"/>
                <a:ext cx="182668" cy="213272"/>
              </a:xfrm>
              <a:custGeom>
                <a:avLst/>
                <a:gdLst>
                  <a:gd name="connsiteX0" fmla="*/ 182668 w 182668"/>
                  <a:gd name="connsiteY0" fmla="*/ 101500 h 213272"/>
                  <a:gd name="connsiteX1" fmla="*/ 182668 w 182668"/>
                  <a:gd name="connsiteY1" fmla="*/ 209082 h 213272"/>
                  <a:gd name="connsiteX2" fmla="*/ 165289 w 182668"/>
                  <a:gd name="connsiteY2" fmla="*/ 209082 h 213272"/>
                  <a:gd name="connsiteX3" fmla="*/ 162031 w 182668"/>
                  <a:gd name="connsiteY3" fmla="*/ 180117 h 213272"/>
                  <a:gd name="connsiteX4" fmla="*/ 132704 w 182668"/>
                  <a:gd name="connsiteY4" fmla="*/ 205978 h 213272"/>
                  <a:gd name="connsiteX5" fmla="*/ 94688 w 182668"/>
                  <a:gd name="connsiteY5" fmla="*/ 213219 h 213272"/>
                  <a:gd name="connsiteX6" fmla="*/ 24087 w 182668"/>
                  <a:gd name="connsiteY6" fmla="*/ 182186 h 213272"/>
                  <a:gd name="connsiteX7" fmla="*/ 191 w 182668"/>
                  <a:gd name="connsiteY7" fmla="*/ 106672 h 213272"/>
                  <a:gd name="connsiteX8" fmla="*/ 31690 w 182668"/>
                  <a:gd name="connsiteY8" fmla="*/ 23916 h 213272"/>
                  <a:gd name="connsiteX9" fmla="*/ 95774 w 182668"/>
                  <a:gd name="connsiteY9" fmla="*/ 124 h 213272"/>
                  <a:gd name="connsiteX10" fmla="*/ 156600 w 182668"/>
                  <a:gd name="connsiteY10" fmla="*/ 19779 h 213272"/>
                  <a:gd name="connsiteX11" fmla="*/ 181582 w 182668"/>
                  <a:gd name="connsiteY11" fmla="*/ 62191 h 213272"/>
                  <a:gd name="connsiteX12" fmla="*/ 158772 w 182668"/>
                  <a:gd name="connsiteY12" fmla="*/ 62191 h 213272"/>
                  <a:gd name="connsiteX13" fmla="*/ 134877 w 182668"/>
                  <a:gd name="connsiteY13" fmla="*/ 29089 h 213272"/>
                  <a:gd name="connsiteX14" fmla="*/ 94688 w 182668"/>
                  <a:gd name="connsiteY14" fmla="*/ 18744 h 213272"/>
                  <a:gd name="connsiteX15" fmla="*/ 41466 w 182668"/>
                  <a:gd name="connsiteY15" fmla="*/ 43571 h 213272"/>
                  <a:gd name="connsiteX16" fmla="*/ 23001 w 182668"/>
                  <a:gd name="connsiteY16" fmla="*/ 106672 h 213272"/>
                  <a:gd name="connsiteX17" fmla="*/ 47983 w 182668"/>
                  <a:gd name="connsiteY17" fmla="*/ 174945 h 213272"/>
                  <a:gd name="connsiteX18" fmla="*/ 95774 w 182668"/>
                  <a:gd name="connsiteY18" fmla="*/ 194599 h 213272"/>
                  <a:gd name="connsiteX19" fmla="*/ 143566 w 182668"/>
                  <a:gd name="connsiteY19" fmla="*/ 177014 h 213272"/>
                  <a:gd name="connsiteX20" fmla="*/ 160945 w 182668"/>
                  <a:gd name="connsiteY20" fmla="*/ 139774 h 213272"/>
                  <a:gd name="connsiteX21" fmla="*/ 160945 w 182668"/>
                  <a:gd name="connsiteY21" fmla="*/ 119085 h 213272"/>
                  <a:gd name="connsiteX22" fmla="*/ 94688 w 182668"/>
                  <a:gd name="connsiteY22" fmla="*/ 119085 h 213272"/>
                  <a:gd name="connsiteX23" fmla="*/ 94688 w 182668"/>
                  <a:gd name="connsiteY23" fmla="*/ 101500 h 2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668" h="213272">
                    <a:moveTo>
                      <a:pt x="182668" y="101500"/>
                    </a:moveTo>
                    <a:lnTo>
                      <a:pt x="182668" y="209082"/>
                    </a:lnTo>
                    <a:lnTo>
                      <a:pt x="165289" y="209082"/>
                    </a:lnTo>
                    <a:lnTo>
                      <a:pt x="162031" y="180117"/>
                    </a:lnTo>
                    <a:cubicBezTo>
                      <a:pt x="155341" y="191451"/>
                      <a:pt x="145082" y="200496"/>
                      <a:pt x="132704" y="205978"/>
                    </a:cubicBezTo>
                    <a:cubicBezTo>
                      <a:pt x="120753" y="211047"/>
                      <a:pt x="107767" y="213520"/>
                      <a:pt x="94688" y="213219"/>
                    </a:cubicBezTo>
                    <a:cubicBezTo>
                      <a:pt x="67312" y="214156"/>
                      <a:pt x="41100" y="202634"/>
                      <a:pt x="24087" y="182186"/>
                    </a:cubicBezTo>
                    <a:cubicBezTo>
                      <a:pt x="7052" y="160471"/>
                      <a:pt x="-1408" y="133736"/>
                      <a:pt x="191" y="106672"/>
                    </a:cubicBezTo>
                    <a:cubicBezTo>
                      <a:pt x="191" y="70466"/>
                      <a:pt x="11053" y="43571"/>
                      <a:pt x="31690" y="23916"/>
                    </a:cubicBezTo>
                    <a:cubicBezTo>
                      <a:pt x="48865" y="8163"/>
                      <a:pt x="71936" y="-403"/>
                      <a:pt x="95774" y="124"/>
                    </a:cubicBezTo>
                    <a:cubicBezTo>
                      <a:pt x="117952" y="-1039"/>
                      <a:pt x="139744" y="6003"/>
                      <a:pt x="156600" y="19779"/>
                    </a:cubicBezTo>
                    <a:cubicBezTo>
                      <a:pt x="170159" y="30478"/>
                      <a:pt x="179062" y="45593"/>
                      <a:pt x="181582" y="62191"/>
                    </a:cubicBezTo>
                    <a:lnTo>
                      <a:pt x="158772" y="62191"/>
                    </a:lnTo>
                    <a:cubicBezTo>
                      <a:pt x="155816" y="48541"/>
                      <a:pt x="147199" y="36606"/>
                      <a:pt x="134877" y="29089"/>
                    </a:cubicBezTo>
                    <a:cubicBezTo>
                      <a:pt x="122752" y="22147"/>
                      <a:pt x="108833" y="18564"/>
                      <a:pt x="94688" y="18744"/>
                    </a:cubicBezTo>
                    <a:cubicBezTo>
                      <a:pt x="73696" y="17985"/>
                      <a:pt x="53705" y="27310"/>
                      <a:pt x="41466" y="43571"/>
                    </a:cubicBezTo>
                    <a:cubicBezTo>
                      <a:pt x="27850" y="61945"/>
                      <a:pt x="21326" y="84239"/>
                      <a:pt x="23001" y="106672"/>
                    </a:cubicBezTo>
                    <a:cubicBezTo>
                      <a:pt x="21679" y="131659"/>
                      <a:pt x="30641" y="156152"/>
                      <a:pt x="47983" y="174945"/>
                    </a:cubicBezTo>
                    <a:cubicBezTo>
                      <a:pt x="60453" y="187402"/>
                      <a:pt x="77703" y="194496"/>
                      <a:pt x="95774" y="194599"/>
                    </a:cubicBezTo>
                    <a:cubicBezTo>
                      <a:pt x="113516" y="194963"/>
                      <a:pt x="130690" y="188643"/>
                      <a:pt x="143566" y="177014"/>
                    </a:cubicBezTo>
                    <a:cubicBezTo>
                      <a:pt x="154466" y="167388"/>
                      <a:pt x="160747" y="153929"/>
                      <a:pt x="160945" y="139774"/>
                    </a:cubicBezTo>
                    <a:lnTo>
                      <a:pt x="160945" y="119085"/>
                    </a:lnTo>
                    <a:lnTo>
                      <a:pt x="94688" y="119085"/>
                    </a:lnTo>
                    <a:lnTo>
                      <a:pt x="94688" y="101500"/>
                    </a:lnTo>
                    <a:close/>
                  </a:path>
                </a:pathLst>
              </a:custGeom>
              <a:grpFill/>
              <a:ln w="10842" cap="flat">
                <a:noFill/>
                <a:prstDash val="solid"/>
                <a:miter/>
              </a:ln>
            </p:spPr>
            <p:txBody>
              <a:bodyPr rtlCol="0" anchor="ctr"/>
              <a:lstStyle/>
              <a:p>
                <a:endParaRPr lang="en-US">
                  <a:solidFill>
                    <a:schemeClr val="bg1"/>
                  </a:solidFill>
                </a:endParaRPr>
              </a:p>
            </p:txBody>
          </p:sp>
          <p:sp>
            <p:nvSpPr>
              <p:cNvPr id="21" name="Freeform 20">
                <a:extLst>
                  <a:ext uri="{FF2B5EF4-FFF2-40B4-BE49-F238E27FC236}">
                    <a16:creationId xmlns:a16="http://schemas.microsoft.com/office/drawing/2014/main" id="{02E52C77-D924-000F-08D5-5EC64E24AEBC}"/>
                  </a:ext>
                </a:extLst>
              </p:cNvPr>
              <p:cNvSpPr/>
              <p:nvPr/>
            </p:nvSpPr>
            <p:spPr>
              <a:xfrm>
                <a:off x="794129" y="2465146"/>
                <a:ext cx="197950" cy="211166"/>
              </a:xfrm>
              <a:custGeom>
                <a:avLst/>
                <a:gdLst>
                  <a:gd name="connsiteX0" fmla="*/ 98959 w 197950"/>
                  <a:gd name="connsiteY0" fmla="*/ 211083 h 211166"/>
                  <a:gd name="connsiteX1" fmla="*/ 25099 w 197950"/>
                  <a:gd name="connsiteY1" fmla="*/ 180050 h 211166"/>
                  <a:gd name="connsiteX2" fmla="*/ 117 w 197950"/>
                  <a:gd name="connsiteY2" fmla="*/ 105570 h 211166"/>
                  <a:gd name="connsiteX3" fmla="*/ 32703 w 197950"/>
                  <a:gd name="connsiteY3" fmla="*/ 23849 h 211166"/>
                  <a:gd name="connsiteX4" fmla="*/ 98959 w 197950"/>
                  <a:gd name="connsiteY4" fmla="*/ 57 h 211166"/>
                  <a:gd name="connsiteX5" fmla="*/ 172819 w 197950"/>
                  <a:gd name="connsiteY5" fmla="*/ 31090 h 211166"/>
                  <a:gd name="connsiteX6" fmla="*/ 197800 w 197950"/>
                  <a:gd name="connsiteY6" fmla="*/ 106604 h 211166"/>
                  <a:gd name="connsiteX7" fmla="*/ 165215 w 197950"/>
                  <a:gd name="connsiteY7" fmla="*/ 188325 h 211166"/>
                  <a:gd name="connsiteX8" fmla="*/ 98959 w 197950"/>
                  <a:gd name="connsiteY8" fmla="*/ 211083 h 211166"/>
                  <a:gd name="connsiteX9" fmla="*/ 98959 w 197950"/>
                  <a:gd name="connsiteY9" fmla="*/ 192463 h 211166"/>
                  <a:gd name="connsiteX10" fmla="*/ 154354 w 197950"/>
                  <a:gd name="connsiteY10" fmla="*/ 167636 h 211166"/>
                  <a:gd name="connsiteX11" fmla="*/ 172819 w 197950"/>
                  <a:gd name="connsiteY11" fmla="*/ 104535 h 211166"/>
                  <a:gd name="connsiteX12" fmla="*/ 148923 w 197950"/>
                  <a:gd name="connsiteY12" fmla="*/ 36262 h 211166"/>
                  <a:gd name="connsiteX13" fmla="*/ 97873 w 197950"/>
                  <a:gd name="connsiteY13" fmla="*/ 16608 h 211166"/>
                  <a:gd name="connsiteX14" fmla="*/ 41392 w 197950"/>
                  <a:gd name="connsiteY14" fmla="*/ 42469 h 211166"/>
                  <a:gd name="connsiteX15" fmla="*/ 22927 w 197950"/>
                  <a:gd name="connsiteY15" fmla="*/ 104535 h 211166"/>
                  <a:gd name="connsiteX16" fmla="*/ 46823 w 197950"/>
                  <a:gd name="connsiteY16" fmla="*/ 172809 h 211166"/>
                  <a:gd name="connsiteX17" fmla="*/ 98959 w 197950"/>
                  <a:gd name="connsiteY17" fmla="*/ 192463 h 21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950" h="211166">
                    <a:moveTo>
                      <a:pt x="98959" y="211083"/>
                    </a:moveTo>
                    <a:cubicBezTo>
                      <a:pt x="70606" y="212271"/>
                      <a:pt x="43293" y="200796"/>
                      <a:pt x="25099" y="180050"/>
                    </a:cubicBezTo>
                    <a:cubicBezTo>
                      <a:pt x="7720" y="158851"/>
                      <a:pt x="-1139" y="132439"/>
                      <a:pt x="117" y="105570"/>
                    </a:cubicBezTo>
                    <a:cubicBezTo>
                      <a:pt x="117" y="70399"/>
                      <a:pt x="10979" y="43503"/>
                      <a:pt x="32703" y="23849"/>
                    </a:cubicBezTo>
                    <a:cubicBezTo>
                      <a:pt x="50721" y="8049"/>
                      <a:pt x="74472" y="-480"/>
                      <a:pt x="98959" y="57"/>
                    </a:cubicBezTo>
                    <a:cubicBezTo>
                      <a:pt x="127269" y="-910"/>
                      <a:pt x="154484" y="10525"/>
                      <a:pt x="172819" y="31090"/>
                    </a:cubicBezTo>
                    <a:cubicBezTo>
                      <a:pt x="190369" y="52602"/>
                      <a:pt x="199233" y="79396"/>
                      <a:pt x="197800" y="106604"/>
                    </a:cubicBezTo>
                    <a:cubicBezTo>
                      <a:pt x="197800" y="141775"/>
                      <a:pt x="186939" y="168671"/>
                      <a:pt x="165215" y="188325"/>
                    </a:cubicBezTo>
                    <a:cubicBezTo>
                      <a:pt x="146712" y="203236"/>
                      <a:pt x="123196" y="211314"/>
                      <a:pt x="98959" y="211083"/>
                    </a:cubicBezTo>
                    <a:close/>
                    <a:moveTo>
                      <a:pt x="98959" y="192463"/>
                    </a:moveTo>
                    <a:cubicBezTo>
                      <a:pt x="120611" y="193477"/>
                      <a:pt x="141374" y="184171"/>
                      <a:pt x="154354" y="167636"/>
                    </a:cubicBezTo>
                    <a:cubicBezTo>
                      <a:pt x="167970" y="149263"/>
                      <a:pt x="174493" y="126968"/>
                      <a:pt x="172819" y="104535"/>
                    </a:cubicBezTo>
                    <a:cubicBezTo>
                      <a:pt x="172819" y="74537"/>
                      <a:pt x="165215" y="52813"/>
                      <a:pt x="148923" y="36262"/>
                    </a:cubicBezTo>
                    <a:cubicBezTo>
                      <a:pt x="135698" y="22979"/>
                      <a:pt x="117075" y="15810"/>
                      <a:pt x="97873" y="16608"/>
                    </a:cubicBezTo>
                    <a:cubicBezTo>
                      <a:pt x="75696" y="15724"/>
                      <a:pt x="54516" y="25422"/>
                      <a:pt x="41392" y="42469"/>
                    </a:cubicBezTo>
                    <a:cubicBezTo>
                      <a:pt x="28398" y="60732"/>
                      <a:pt x="21925" y="82495"/>
                      <a:pt x="22927" y="104535"/>
                    </a:cubicBezTo>
                    <a:cubicBezTo>
                      <a:pt x="22927" y="134534"/>
                      <a:pt x="30530" y="157292"/>
                      <a:pt x="46823" y="172809"/>
                    </a:cubicBezTo>
                    <a:cubicBezTo>
                      <a:pt x="60593" y="185954"/>
                      <a:pt x="79472" y="193071"/>
                      <a:pt x="98959" y="192463"/>
                    </a:cubicBezTo>
                    <a:close/>
                  </a:path>
                </a:pathLst>
              </a:custGeom>
              <a:grpFill/>
              <a:ln w="10842" cap="flat">
                <a:noFill/>
                <a:prstDash val="solid"/>
                <a:miter/>
              </a:ln>
            </p:spPr>
            <p:txBody>
              <a:bodyPr rtlCol="0" anchor="ctr"/>
              <a:lstStyle/>
              <a:p>
                <a:endParaRPr lang="en-US">
                  <a:solidFill>
                    <a:schemeClr val="bg1"/>
                  </a:solidFill>
                </a:endParaRPr>
              </a:p>
            </p:txBody>
          </p:sp>
        </p:grpSp>
        <p:grpSp>
          <p:nvGrpSpPr>
            <p:cNvPr id="12" name="Group 11">
              <a:extLst>
                <a:ext uri="{FF2B5EF4-FFF2-40B4-BE49-F238E27FC236}">
                  <a16:creationId xmlns:a16="http://schemas.microsoft.com/office/drawing/2014/main" id="{7379AAB4-01A1-2461-E2F1-D8CC7E3CC29C}"/>
                </a:ext>
              </a:extLst>
            </p:cNvPr>
            <p:cNvGrpSpPr/>
            <p:nvPr/>
          </p:nvGrpSpPr>
          <p:grpSpPr>
            <a:xfrm>
              <a:off x="1195043" y="2465134"/>
              <a:ext cx="1384867" cy="211236"/>
              <a:chOff x="1195043" y="2465134"/>
              <a:chExt cx="1384867" cy="211236"/>
            </a:xfrm>
            <a:grpFill/>
          </p:grpSpPr>
          <p:sp>
            <p:nvSpPr>
              <p:cNvPr id="14" name="Freeform 13">
                <a:extLst>
                  <a:ext uri="{FF2B5EF4-FFF2-40B4-BE49-F238E27FC236}">
                    <a16:creationId xmlns:a16="http://schemas.microsoft.com/office/drawing/2014/main" id="{96241D99-40B3-2A78-CE46-89CCAD007C80}"/>
                  </a:ext>
                </a:extLst>
              </p:cNvPr>
              <p:cNvSpPr/>
              <p:nvPr/>
            </p:nvSpPr>
            <p:spPr>
              <a:xfrm>
                <a:off x="1195043" y="2469340"/>
                <a:ext cx="165332" cy="203018"/>
              </a:xfrm>
              <a:custGeom>
                <a:avLst/>
                <a:gdLst>
                  <a:gd name="connsiteX0" fmla="*/ 0 w 165332"/>
                  <a:gd name="connsiteY0" fmla="*/ 0 h 203018"/>
                  <a:gd name="connsiteX1" fmla="*/ 70601 w 165332"/>
                  <a:gd name="connsiteY1" fmla="*/ 0 h 203018"/>
                  <a:gd name="connsiteX2" fmla="*/ 139030 w 165332"/>
                  <a:gd name="connsiteY2" fmla="*/ 15517 h 203018"/>
                  <a:gd name="connsiteX3" fmla="*/ 156408 w 165332"/>
                  <a:gd name="connsiteY3" fmla="*/ 53791 h 203018"/>
                  <a:gd name="connsiteX4" fmla="*/ 143374 w 165332"/>
                  <a:gd name="connsiteY4" fmla="*/ 82755 h 203018"/>
                  <a:gd name="connsiteX5" fmla="*/ 118393 w 165332"/>
                  <a:gd name="connsiteY5" fmla="*/ 96203 h 203018"/>
                  <a:gd name="connsiteX6" fmla="*/ 154236 w 165332"/>
                  <a:gd name="connsiteY6" fmla="*/ 113789 h 203018"/>
                  <a:gd name="connsiteX7" fmla="*/ 165098 w 165332"/>
                  <a:gd name="connsiteY7" fmla="*/ 144822 h 203018"/>
                  <a:gd name="connsiteX8" fmla="*/ 141202 w 165332"/>
                  <a:gd name="connsiteY8" fmla="*/ 190337 h 203018"/>
                  <a:gd name="connsiteX9" fmla="*/ 76032 w 165332"/>
                  <a:gd name="connsiteY9" fmla="*/ 202751 h 203018"/>
                  <a:gd name="connsiteX10" fmla="*/ 0 w 165332"/>
                  <a:gd name="connsiteY10" fmla="*/ 202751 h 203018"/>
                  <a:gd name="connsiteX11" fmla="*/ 0 w 165332"/>
                  <a:gd name="connsiteY11" fmla="*/ 0 h 203018"/>
                  <a:gd name="connsiteX12" fmla="*/ 74946 w 165332"/>
                  <a:gd name="connsiteY12" fmla="*/ 31033 h 203018"/>
                  <a:gd name="connsiteX13" fmla="*/ 49964 w 165332"/>
                  <a:gd name="connsiteY13" fmla="*/ 31033 h 203018"/>
                  <a:gd name="connsiteX14" fmla="*/ 49964 w 165332"/>
                  <a:gd name="connsiteY14" fmla="*/ 82755 h 203018"/>
                  <a:gd name="connsiteX15" fmla="*/ 76032 w 165332"/>
                  <a:gd name="connsiteY15" fmla="*/ 82755 h 203018"/>
                  <a:gd name="connsiteX16" fmla="*/ 99928 w 165332"/>
                  <a:gd name="connsiteY16" fmla="*/ 75514 h 203018"/>
                  <a:gd name="connsiteX17" fmla="*/ 107531 w 165332"/>
                  <a:gd name="connsiteY17" fmla="*/ 55860 h 203018"/>
                  <a:gd name="connsiteX18" fmla="*/ 98842 w 165332"/>
                  <a:gd name="connsiteY18" fmla="*/ 38274 h 203018"/>
                  <a:gd name="connsiteX19" fmla="*/ 74946 w 165332"/>
                  <a:gd name="connsiteY19" fmla="*/ 31033 h 203018"/>
                  <a:gd name="connsiteX20" fmla="*/ 80377 w 165332"/>
                  <a:gd name="connsiteY20" fmla="*/ 111720 h 203018"/>
                  <a:gd name="connsiteX21" fmla="*/ 49964 w 165332"/>
                  <a:gd name="connsiteY21" fmla="*/ 111720 h 203018"/>
                  <a:gd name="connsiteX22" fmla="*/ 49964 w 165332"/>
                  <a:gd name="connsiteY22" fmla="*/ 171718 h 203018"/>
                  <a:gd name="connsiteX23" fmla="*/ 78204 w 165332"/>
                  <a:gd name="connsiteY23" fmla="*/ 171718 h 203018"/>
                  <a:gd name="connsiteX24" fmla="*/ 106445 w 165332"/>
                  <a:gd name="connsiteY24" fmla="*/ 163442 h 203018"/>
                  <a:gd name="connsiteX25" fmla="*/ 114048 w 165332"/>
                  <a:gd name="connsiteY25" fmla="*/ 142753 h 203018"/>
                  <a:gd name="connsiteX26" fmla="*/ 104272 w 165332"/>
                  <a:gd name="connsiteY26" fmla="*/ 118961 h 203018"/>
                  <a:gd name="connsiteX27" fmla="*/ 80377 w 165332"/>
                  <a:gd name="connsiteY27" fmla="*/ 111720 h 2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332" h="203018">
                    <a:moveTo>
                      <a:pt x="0" y="0"/>
                    </a:moveTo>
                    <a:lnTo>
                      <a:pt x="70601" y="0"/>
                    </a:lnTo>
                    <a:cubicBezTo>
                      <a:pt x="102100" y="0"/>
                      <a:pt x="124910" y="5172"/>
                      <a:pt x="139030" y="15517"/>
                    </a:cubicBezTo>
                    <a:cubicBezTo>
                      <a:pt x="151100" y="24761"/>
                      <a:pt x="157604" y="39083"/>
                      <a:pt x="156408" y="53791"/>
                    </a:cubicBezTo>
                    <a:cubicBezTo>
                      <a:pt x="156521" y="64760"/>
                      <a:pt x="151792" y="75269"/>
                      <a:pt x="143374" y="82755"/>
                    </a:cubicBezTo>
                    <a:cubicBezTo>
                      <a:pt x="136254" y="89021"/>
                      <a:pt x="127701" y="93625"/>
                      <a:pt x="118393" y="96203"/>
                    </a:cubicBezTo>
                    <a:cubicBezTo>
                      <a:pt x="131882" y="98622"/>
                      <a:pt x="144337" y="104733"/>
                      <a:pt x="154236" y="113789"/>
                    </a:cubicBezTo>
                    <a:cubicBezTo>
                      <a:pt x="161807" y="122474"/>
                      <a:pt x="165682" y="133548"/>
                      <a:pt x="165098" y="144822"/>
                    </a:cubicBezTo>
                    <a:cubicBezTo>
                      <a:pt x="166954" y="163103"/>
                      <a:pt x="157672" y="180783"/>
                      <a:pt x="141202" y="190337"/>
                    </a:cubicBezTo>
                    <a:cubicBezTo>
                      <a:pt x="121015" y="199894"/>
                      <a:pt x="98527" y="204177"/>
                      <a:pt x="76032" y="202751"/>
                    </a:cubicBezTo>
                    <a:lnTo>
                      <a:pt x="0" y="202751"/>
                    </a:lnTo>
                    <a:lnTo>
                      <a:pt x="0" y="0"/>
                    </a:lnTo>
                    <a:close/>
                    <a:moveTo>
                      <a:pt x="74946" y="31033"/>
                    </a:moveTo>
                    <a:lnTo>
                      <a:pt x="49964" y="31033"/>
                    </a:lnTo>
                    <a:lnTo>
                      <a:pt x="49964" y="82755"/>
                    </a:lnTo>
                    <a:lnTo>
                      <a:pt x="76032" y="82755"/>
                    </a:lnTo>
                    <a:cubicBezTo>
                      <a:pt x="84704" y="83570"/>
                      <a:pt x="93345" y="80952"/>
                      <a:pt x="99928" y="75514"/>
                    </a:cubicBezTo>
                    <a:cubicBezTo>
                      <a:pt x="105271" y="70284"/>
                      <a:pt x="108034" y="63141"/>
                      <a:pt x="107531" y="55860"/>
                    </a:cubicBezTo>
                    <a:cubicBezTo>
                      <a:pt x="107635" y="49036"/>
                      <a:pt x="104430" y="42547"/>
                      <a:pt x="98842" y="38274"/>
                    </a:cubicBezTo>
                    <a:cubicBezTo>
                      <a:pt x="92084" y="33140"/>
                      <a:pt x="83575" y="30561"/>
                      <a:pt x="74946" y="31033"/>
                    </a:cubicBezTo>
                    <a:close/>
                    <a:moveTo>
                      <a:pt x="80377" y="111720"/>
                    </a:moveTo>
                    <a:lnTo>
                      <a:pt x="49964" y="111720"/>
                    </a:lnTo>
                    <a:lnTo>
                      <a:pt x="49964" y="171718"/>
                    </a:lnTo>
                    <a:lnTo>
                      <a:pt x="78204" y="171718"/>
                    </a:lnTo>
                    <a:cubicBezTo>
                      <a:pt x="88405" y="172698"/>
                      <a:pt x="98588" y="169714"/>
                      <a:pt x="106445" y="163442"/>
                    </a:cubicBezTo>
                    <a:cubicBezTo>
                      <a:pt x="111707" y="157749"/>
                      <a:pt x="114433" y="150328"/>
                      <a:pt x="114048" y="142753"/>
                    </a:cubicBezTo>
                    <a:cubicBezTo>
                      <a:pt x="114722" y="133825"/>
                      <a:pt x="111130" y="125083"/>
                      <a:pt x="104272" y="118961"/>
                    </a:cubicBezTo>
                    <a:cubicBezTo>
                      <a:pt x="97600" y="113678"/>
                      <a:pt x="89028" y="111081"/>
                      <a:pt x="80377" y="111720"/>
                    </a:cubicBezTo>
                    <a:close/>
                  </a:path>
                </a:pathLst>
              </a:custGeom>
              <a:grpFill/>
              <a:ln w="10842" cap="flat">
                <a:noFill/>
                <a:prstDash val="solid"/>
                <a:miter/>
              </a:ln>
            </p:spPr>
            <p:txBody>
              <a:bodyPr rtlCol="0" anchor="ctr"/>
              <a:lstStyle/>
              <a:p>
                <a:endParaRPr lang="en-US">
                  <a:solidFill>
                    <a:schemeClr val="bg1"/>
                  </a:solidFill>
                </a:endParaRPr>
              </a:p>
            </p:txBody>
          </p:sp>
          <p:sp>
            <p:nvSpPr>
              <p:cNvPr id="15" name="Freeform 14">
                <a:extLst>
                  <a:ext uri="{FF2B5EF4-FFF2-40B4-BE49-F238E27FC236}">
                    <a16:creationId xmlns:a16="http://schemas.microsoft.com/office/drawing/2014/main" id="{378BDD9B-B2C7-0E45-71A2-9CF016341DCB}"/>
                  </a:ext>
                </a:extLst>
              </p:cNvPr>
              <p:cNvSpPr/>
              <p:nvPr/>
            </p:nvSpPr>
            <p:spPr>
              <a:xfrm>
                <a:off x="1427483" y="2469340"/>
                <a:ext cx="144460" cy="202750"/>
              </a:xfrm>
              <a:custGeom>
                <a:avLst/>
                <a:gdLst>
                  <a:gd name="connsiteX0" fmla="*/ 135771 w 144460"/>
                  <a:gd name="connsiteY0" fmla="*/ 83790 h 202750"/>
                  <a:gd name="connsiteX1" fmla="*/ 135771 w 144460"/>
                  <a:gd name="connsiteY1" fmla="*/ 116892 h 202750"/>
                  <a:gd name="connsiteX2" fmla="*/ 49964 w 144460"/>
                  <a:gd name="connsiteY2" fmla="*/ 116892 h 202750"/>
                  <a:gd name="connsiteX3" fmla="*/ 49964 w 144460"/>
                  <a:gd name="connsiteY3" fmla="*/ 168614 h 202750"/>
                  <a:gd name="connsiteX4" fmla="*/ 144461 w 144460"/>
                  <a:gd name="connsiteY4" fmla="*/ 168614 h 202750"/>
                  <a:gd name="connsiteX5" fmla="*/ 144461 w 144460"/>
                  <a:gd name="connsiteY5" fmla="*/ 202751 h 202750"/>
                  <a:gd name="connsiteX6" fmla="*/ 0 w 144460"/>
                  <a:gd name="connsiteY6" fmla="*/ 202751 h 202750"/>
                  <a:gd name="connsiteX7" fmla="*/ 0 w 144460"/>
                  <a:gd name="connsiteY7" fmla="*/ 0 h 202750"/>
                  <a:gd name="connsiteX8" fmla="*/ 144461 w 144460"/>
                  <a:gd name="connsiteY8" fmla="*/ 0 h 202750"/>
                  <a:gd name="connsiteX9" fmla="*/ 144461 w 144460"/>
                  <a:gd name="connsiteY9" fmla="*/ 35171 h 202750"/>
                  <a:gd name="connsiteX10" fmla="*/ 49964 w 144460"/>
                  <a:gd name="connsiteY10" fmla="*/ 35171 h 202750"/>
                  <a:gd name="connsiteX11" fmla="*/ 49964 w 144460"/>
                  <a:gd name="connsiteY11" fmla="*/ 84824 h 202750"/>
                  <a:gd name="connsiteX12" fmla="*/ 135771 w 144460"/>
                  <a:gd name="connsiteY12" fmla="*/ 84824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460" h="202750">
                    <a:moveTo>
                      <a:pt x="135771" y="83790"/>
                    </a:moveTo>
                    <a:lnTo>
                      <a:pt x="135771" y="116892"/>
                    </a:lnTo>
                    <a:lnTo>
                      <a:pt x="49964" y="116892"/>
                    </a:lnTo>
                    <a:lnTo>
                      <a:pt x="49964" y="168614"/>
                    </a:lnTo>
                    <a:lnTo>
                      <a:pt x="144461" y="168614"/>
                    </a:lnTo>
                    <a:lnTo>
                      <a:pt x="144461" y="202751"/>
                    </a:lnTo>
                    <a:lnTo>
                      <a:pt x="0" y="202751"/>
                    </a:lnTo>
                    <a:lnTo>
                      <a:pt x="0" y="0"/>
                    </a:lnTo>
                    <a:lnTo>
                      <a:pt x="144461" y="0"/>
                    </a:lnTo>
                    <a:lnTo>
                      <a:pt x="144461" y="35171"/>
                    </a:lnTo>
                    <a:lnTo>
                      <a:pt x="49964" y="35171"/>
                    </a:lnTo>
                    <a:lnTo>
                      <a:pt x="49964" y="84824"/>
                    </a:lnTo>
                    <a:lnTo>
                      <a:pt x="135771" y="84824"/>
                    </a:lnTo>
                    <a:close/>
                  </a:path>
                </a:pathLst>
              </a:custGeom>
              <a:grpFill/>
              <a:ln w="10842" cap="flat">
                <a:noFill/>
                <a:prstDash val="solid"/>
                <a:miter/>
              </a:ln>
            </p:spPr>
            <p:txBody>
              <a:bodyPr rtlCol="0" anchor="ctr"/>
              <a:lstStyle/>
              <a:p>
                <a:endParaRPr lang="en-US">
                  <a:solidFill>
                    <a:schemeClr val="bg1"/>
                  </a:solidFill>
                </a:endParaRPr>
              </a:p>
            </p:txBody>
          </p:sp>
          <p:sp>
            <p:nvSpPr>
              <p:cNvPr id="16" name="Freeform 15">
                <a:extLst>
                  <a:ext uri="{FF2B5EF4-FFF2-40B4-BE49-F238E27FC236}">
                    <a16:creationId xmlns:a16="http://schemas.microsoft.com/office/drawing/2014/main" id="{DBAF32EE-4A82-997C-0688-CBDABBC63DD7}"/>
                  </a:ext>
                </a:extLst>
              </p:cNvPr>
              <p:cNvSpPr/>
              <p:nvPr/>
            </p:nvSpPr>
            <p:spPr>
              <a:xfrm>
                <a:off x="1622994" y="2469340"/>
                <a:ext cx="197683" cy="202750"/>
              </a:xfrm>
              <a:custGeom>
                <a:avLst/>
                <a:gdLst>
                  <a:gd name="connsiteX0" fmla="*/ 122737 w 197683"/>
                  <a:gd name="connsiteY0" fmla="*/ 202751 h 202750"/>
                  <a:gd name="connsiteX1" fmla="*/ 76032 w 197683"/>
                  <a:gd name="connsiteY1" fmla="*/ 202751 h 202750"/>
                  <a:gd name="connsiteX2" fmla="*/ 76032 w 197683"/>
                  <a:gd name="connsiteY2" fmla="*/ 122064 h 202750"/>
                  <a:gd name="connsiteX3" fmla="*/ 0 w 197683"/>
                  <a:gd name="connsiteY3" fmla="*/ 0 h 202750"/>
                  <a:gd name="connsiteX4" fmla="*/ 53222 w 197683"/>
                  <a:gd name="connsiteY4" fmla="*/ 0 h 202750"/>
                  <a:gd name="connsiteX5" fmla="*/ 99928 w 197683"/>
                  <a:gd name="connsiteY5" fmla="*/ 82755 h 202750"/>
                  <a:gd name="connsiteX6" fmla="*/ 149892 w 197683"/>
                  <a:gd name="connsiteY6" fmla="*/ 0 h 202750"/>
                  <a:gd name="connsiteX7" fmla="*/ 197683 w 197683"/>
                  <a:gd name="connsiteY7" fmla="*/ 0 h 202750"/>
                  <a:gd name="connsiteX8" fmla="*/ 121651 w 197683"/>
                  <a:gd name="connsiteY8" fmla="*/ 122064 h 202750"/>
                  <a:gd name="connsiteX9" fmla="*/ 121651 w 197683"/>
                  <a:gd name="connsiteY9" fmla="*/ 202751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683" h="202750">
                    <a:moveTo>
                      <a:pt x="122737" y="202751"/>
                    </a:moveTo>
                    <a:lnTo>
                      <a:pt x="76032" y="202751"/>
                    </a:lnTo>
                    <a:lnTo>
                      <a:pt x="76032" y="122064"/>
                    </a:lnTo>
                    <a:lnTo>
                      <a:pt x="0" y="0"/>
                    </a:lnTo>
                    <a:lnTo>
                      <a:pt x="53222" y="0"/>
                    </a:lnTo>
                    <a:lnTo>
                      <a:pt x="99928" y="82755"/>
                    </a:lnTo>
                    <a:lnTo>
                      <a:pt x="149892" y="0"/>
                    </a:lnTo>
                    <a:lnTo>
                      <a:pt x="197683" y="0"/>
                    </a:lnTo>
                    <a:lnTo>
                      <a:pt x="121651" y="122064"/>
                    </a:lnTo>
                    <a:lnTo>
                      <a:pt x="121651" y="202751"/>
                    </a:lnTo>
                    <a:close/>
                  </a:path>
                </a:pathLst>
              </a:custGeom>
              <a:grpFill/>
              <a:ln w="10842" cap="flat">
                <a:noFill/>
                <a:prstDash val="solid"/>
                <a:miter/>
              </a:ln>
            </p:spPr>
            <p:txBody>
              <a:bodyPr rtlCol="0" anchor="ctr"/>
              <a:lstStyle/>
              <a:p>
                <a:endParaRPr lang="en-US">
                  <a:solidFill>
                    <a:schemeClr val="bg1"/>
                  </a:solidFill>
                </a:endParaRPr>
              </a:p>
            </p:txBody>
          </p:sp>
          <p:sp>
            <p:nvSpPr>
              <p:cNvPr id="17" name="Freeform 16">
                <a:extLst>
                  <a:ext uri="{FF2B5EF4-FFF2-40B4-BE49-F238E27FC236}">
                    <a16:creationId xmlns:a16="http://schemas.microsoft.com/office/drawing/2014/main" id="{F9D7EE94-49BA-D700-F6F3-8DF36F8F3D79}"/>
                  </a:ext>
                </a:extLst>
              </p:cNvPr>
              <p:cNvSpPr/>
              <p:nvPr/>
            </p:nvSpPr>
            <p:spPr>
              <a:xfrm>
                <a:off x="1858693" y="2465134"/>
                <a:ext cx="208544" cy="211236"/>
              </a:xfrm>
              <a:custGeom>
                <a:avLst/>
                <a:gdLst>
                  <a:gd name="connsiteX0" fmla="*/ 104272 w 208544"/>
                  <a:gd name="connsiteY0" fmla="*/ 211095 h 211236"/>
                  <a:gd name="connsiteX1" fmla="*/ 28240 w 208544"/>
                  <a:gd name="connsiteY1" fmla="*/ 184200 h 211236"/>
                  <a:gd name="connsiteX2" fmla="*/ 0 w 208544"/>
                  <a:gd name="connsiteY2" fmla="*/ 105582 h 211236"/>
                  <a:gd name="connsiteX3" fmla="*/ 36930 w 208544"/>
                  <a:gd name="connsiteY3" fmla="*/ 20758 h 211236"/>
                  <a:gd name="connsiteX4" fmla="*/ 104272 w 208544"/>
                  <a:gd name="connsiteY4" fmla="*/ 69 h 211236"/>
                  <a:gd name="connsiteX5" fmla="*/ 180304 w 208544"/>
                  <a:gd name="connsiteY5" fmla="*/ 26964 h 211236"/>
                  <a:gd name="connsiteX6" fmla="*/ 208545 w 208544"/>
                  <a:gd name="connsiteY6" fmla="*/ 105582 h 211236"/>
                  <a:gd name="connsiteX7" fmla="*/ 171615 w 208544"/>
                  <a:gd name="connsiteY7" fmla="*/ 190406 h 211236"/>
                  <a:gd name="connsiteX8" fmla="*/ 104272 w 208544"/>
                  <a:gd name="connsiteY8" fmla="*/ 211095 h 211236"/>
                  <a:gd name="connsiteX9" fmla="*/ 104272 w 208544"/>
                  <a:gd name="connsiteY9" fmla="*/ 177993 h 211236"/>
                  <a:gd name="connsiteX10" fmla="*/ 143374 w 208544"/>
                  <a:gd name="connsiteY10" fmla="*/ 160407 h 211236"/>
                  <a:gd name="connsiteX11" fmla="*/ 158581 w 208544"/>
                  <a:gd name="connsiteY11" fmla="*/ 105582 h 211236"/>
                  <a:gd name="connsiteX12" fmla="*/ 140116 w 208544"/>
                  <a:gd name="connsiteY12" fmla="*/ 46619 h 211236"/>
                  <a:gd name="connsiteX13" fmla="*/ 105358 w 208544"/>
                  <a:gd name="connsiteY13" fmla="*/ 33171 h 211236"/>
                  <a:gd name="connsiteX14" fmla="*/ 66256 w 208544"/>
                  <a:gd name="connsiteY14" fmla="*/ 50757 h 211236"/>
                  <a:gd name="connsiteX15" fmla="*/ 51050 w 208544"/>
                  <a:gd name="connsiteY15" fmla="*/ 105582 h 211236"/>
                  <a:gd name="connsiteX16" fmla="*/ 70601 w 208544"/>
                  <a:gd name="connsiteY16" fmla="*/ 164545 h 211236"/>
                  <a:gd name="connsiteX17" fmla="*/ 104272 w 208544"/>
                  <a:gd name="connsiteY17" fmla="*/ 177993 h 2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544" h="211236">
                    <a:moveTo>
                      <a:pt x="104272" y="211095"/>
                    </a:moveTo>
                    <a:cubicBezTo>
                      <a:pt x="76184" y="212083"/>
                      <a:pt x="48834" y="202409"/>
                      <a:pt x="28240" y="184200"/>
                    </a:cubicBezTo>
                    <a:cubicBezTo>
                      <a:pt x="8689" y="165580"/>
                      <a:pt x="0" y="139719"/>
                      <a:pt x="0" y="105582"/>
                    </a:cubicBezTo>
                    <a:cubicBezTo>
                      <a:pt x="0" y="67308"/>
                      <a:pt x="11948" y="39378"/>
                      <a:pt x="36930" y="20758"/>
                    </a:cubicBezTo>
                    <a:cubicBezTo>
                      <a:pt x="56318" y="6896"/>
                      <a:pt x="80029" y="-387"/>
                      <a:pt x="104272" y="69"/>
                    </a:cubicBezTo>
                    <a:cubicBezTo>
                      <a:pt x="132361" y="-919"/>
                      <a:pt x="159710" y="8755"/>
                      <a:pt x="180304" y="26964"/>
                    </a:cubicBezTo>
                    <a:cubicBezTo>
                      <a:pt x="199855" y="45584"/>
                      <a:pt x="208545" y="71445"/>
                      <a:pt x="208545" y="105582"/>
                    </a:cubicBezTo>
                    <a:cubicBezTo>
                      <a:pt x="208545" y="143856"/>
                      <a:pt x="196597" y="171786"/>
                      <a:pt x="171615" y="190406"/>
                    </a:cubicBezTo>
                    <a:cubicBezTo>
                      <a:pt x="152629" y="204998"/>
                      <a:pt x="128635" y="212370"/>
                      <a:pt x="104272" y="211095"/>
                    </a:cubicBezTo>
                    <a:close/>
                    <a:moveTo>
                      <a:pt x="104272" y="177993"/>
                    </a:moveTo>
                    <a:cubicBezTo>
                      <a:pt x="119479" y="178304"/>
                      <a:pt x="133968" y="171792"/>
                      <a:pt x="143374" y="160407"/>
                    </a:cubicBezTo>
                    <a:cubicBezTo>
                      <a:pt x="154432" y="144138"/>
                      <a:pt x="159765" y="124932"/>
                      <a:pt x="158581" y="105582"/>
                    </a:cubicBezTo>
                    <a:cubicBezTo>
                      <a:pt x="158581" y="78687"/>
                      <a:pt x="152064" y="59032"/>
                      <a:pt x="140116" y="46619"/>
                    </a:cubicBezTo>
                    <a:cubicBezTo>
                      <a:pt x="131079" y="37619"/>
                      <a:pt x="118425" y="32726"/>
                      <a:pt x="105358" y="33171"/>
                    </a:cubicBezTo>
                    <a:cubicBezTo>
                      <a:pt x="90152" y="32860"/>
                      <a:pt x="75663" y="39372"/>
                      <a:pt x="66256" y="50757"/>
                    </a:cubicBezTo>
                    <a:cubicBezTo>
                      <a:pt x="55199" y="67027"/>
                      <a:pt x="49866" y="86232"/>
                      <a:pt x="51050" y="105582"/>
                    </a:cubicBezTo>
                    <a:cubicBezTo>
                      <a:pt x="51050" y="132478"/>
                      <a:pt x="57567" y="152132"/>
                      <a:pt x="70601" y="164545"/>
                    </a:cubicBezTo>
                    <a:cubicBezTo>
                      <a:pt x="79388" y="173276"/>
                      <a:pt x="91575" y="178145"/>
                      <a:pt x="104272" y="177993"/>
                    </a:cubicBezTo>
                    <a:close/>
                  </a:path>
                </a:pathLst>
              </a:custGeom>
              <a:grpFill/>
              <a:ln w="10842" cap="flat">
                <a:noFill/>
                <a:prstDash val="solid"/>
                <a:miter/>
              </a:ln>
            </p:spPr>
            <p:txBody>
              <a:bodyPr rtlCol="0" anchor="ctr"/>
              <a:lstStyle/>
              <a:p>
                <a:endParaRPr lang="en-US">
                  <a:solidFill>
                    <a:schemeClr val="bg1"/>
                  </a:solidFill>
                </a:endParaRPr>
              </a:p>
            </p:txBody>
          </p:sp>
          <p:sp>
            <p:nvSpPr>
              <p:cNvPr id="18" name="Freeform 17">
                <a:extLst>
                  <a:ext uri="{FF2B5EF4-FFF2-40B4-BE49-F238E27FC236}">
                    <a16:creationId xmlns:a16="http://schemas.microsoft.com/office/drawing/2014/main" id="{52A8BE5C-D007-B3FB-CE17-FA19DDAF79E8}"/>
                  </a:ext>
                </a:extLst>
              </p:cNvPr>
              <p:cNvSpPr/>
              <p:nvPr/>
            </p:nvSpPr>
            <p:spPr>
              <a:xfrm>
                <a:off x="2138925" y="2469340"/>
                <a:ext cx="177045" cy="202750"/>
              </a:xfrm>
              <a:custGeom>
                <a:avLst/>
                <a:gdLst>
                  <a:gd name="connsiteX0" fmla="*/ 134685 w 177045"/>
                  <a:gd name="connsiteY0" fmla="*/ 0 h 202750"/>
                  <a:gd name="connsiteX1" fmla="*/ 177046 w 177045"/>
                  <a:gd name="connsiteY1" fmla="*/ 0 h 202750"/>
                  <a:gd name="connsiteX2" fmla="*/ 177046 w 177045"/>
                  <a:gd name="connsiteY2" fmla="*/ 202751 h 202750"/>
                  <a:gd name="connsiteX3" fmla="*/ 125996 w 177045"/>
                  <a:gd name="connsiteY3" fmla="*/ 202751 h 202750"/>
                  <a:gd name="connsiteX4" fmla="*/ 42361 w 177045"/>
                  <a:gd name="connsiteY4" fmla="*/ 58963 h 202750"/>
                  <a:gd name="connsiteX5" fmla="*/ 42361 w 177045"/>
                  <a:gd name="connsiteY5" fmla="*/ 202751 h 202750"/>
                  <a:gd name="connsiteX6" fmla="*/ 0 w 177045"/>
                  <a:gd name="connsiteY6" fmla="*/ 202751 h 202750"/>
                  <a:gd name="connsiteX7" fmla="*/ 0 w 177045"/>
                  <a:gd name="connsiteY7" fmla="*/ 0 h 202750"/>
                  <a:gd name="connsiteX8" fmla="*/ 55395 w 177045"/>
                  <a:gd name="connsiteY8" fmla="*/ 0 h 202750"/>
                  <a:gd name="connsiteX9" fmla="*/ 135771 w 177045"/>
                  <a:gd name="connsiteY9" fmla="*/ 138615 h 202750"/>
                  <a:gd name="connsiteX10" fmla="*/ 135771 w 177045"/>
                  <a:gd name="connsiteY10" fmla="*/ 0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045" h="202750">
                    <a:moveTo>
                      <a:pt x="134685" y="0"/>
                    </a:moveTo>
                    <a:lnTo>
                      <a:pt x="177046" y="0"/>
                    </a:lnTo>
                    <a:lnTo>
                      <a:pt x="177046" y="202751"/>
                    </a:lnTo>
                    <a:lnTo>
                      <a:pt x="125996" y="202751"/>
                    </a:lnTo>
                    <a:lnTo>
                      <a:pt x="42361" y="58963"/>
                    </a:lnTo>
                    <a:lnTo>
                      <a:pt x="42361" y="202751"/>
                    </a:lnTo>
                    <a:lnTo>
                      <a:pt x="0" y="202751"/>
                    </a:lnTo>
                    <a:lnTo>
                      <a:pt x="0" y="0"/>
                    </a:lnTo>
                    <a:lnTo>
                      <a:pt x="55395" y="0"/>
                    </a:lnTo>
                    <a:lnTo>
                      <a:pt x="135771" y="138615"/>
                    </a:lnTo>
                    <a:lnTo>
                      <a:pt x="135771" y="0"/>
                    </a:lnTo>
                    <a:close/>
                  </a:path>
                </a:pathLst>
              </a:custGeom>
              <a:grpFill/>
              <a:ln w="10842" cap="flat">
                <a:noFill/>
                <a:prstDash val="solid"/>
                <a:miter/>
              </a:ln>
            </p:spPr>
            <p:txBody>
              <a:bodyPr rtlCol="0" anchor="ctr"/>
              <a:lstStyle/>
              <a:p>
                <a:endParaRPr lang="en-US">
                  <a:solidFill>
                    <a:schemeClr val="bg1"/>
                  </a:solidFill>
                </a:endParaRPr>
              </a:p>
            </p:txBody>
          </p:sp>
          <p:sp>
            <p:nvSpPr>
              <p:cNvPr id="19" name="Freeform 18">
                <a:extLst>
                  <a:ext uri="{FF2B5EF4-FFF2-40B4-BE49-F238E27FC236}">
                    <a16:creationId xmlns:a16="http://schemas.microsoft.com/office/drawing/2014/main" id="{8AE4F4B2-B682-0D5B-31A3-075EAC4C8184}"/>
                  </a:ext>
                </a:extLst>
              </p:cNvPr>
              <p:cNvSpPr/>
              <p:nvPr/>
            </p:nvSpPr>
            <p:spPr>
              <a:xfrm>
                <a:off x="2393089" y="2469340"/>
                <a:ext cx="186821" cy="202750"/>
              </a:xfrm>
              <a:custGeom>
                <a:avLst/>
                <a:gdLst>
                  <a:gd name="connsiteX0" fmla="*/ 0 w 186821"/>
                  <a:gd name="connsiteY0" fmla="*/ 0 h 202750"/>
                  <a:gd name="connsiteX1" fmla="*/ 80377 w 186821"/>
                  <a:gd name="connsiteY1" fmla="*/ 0 h 202750"/>
                  <a:gd name="connsiteX2" fmla="*/ 186821 w 186821"/>
                  <a:gd name="connsiteY2" fmla="*/ 101375 h 202750"/>
                  <a:gd name="connsiteX3" fmla="*/ 81463 w 186821"/>
                  <a:gd name="connsiteY3" fmla="*/ 202751 h 202750"/>
                  <a:gd name="connsiteX4" fmla="*/ 1086 w 186821"/>
                  <a:gd name="connsiteY4" fmla="*/ 202751 h 202750"/>
                  <a:gd name="connsiteX5" fmla="*/ 1086 w 186821"/>
                  <a:gd name="connsiteY5" fmla="*/ 0 h 202750"/>
                  <a:gd name="connsiteX6" fmla="*/ 80377 w 186821"/>
                  <a:gd name="connsiteY6" fmla="*/ 32068 h 202750"/>
                  <a:gd name="connsiteX7" fmla="*/ 49964 w 186821"/>
                  <a:gd name="connsiteY7" fmla="*/ 32068 h 202750"/>
                  <a:gd name="connsiteX8" fmla="*/ 49964 w 186821"/>
                  <a:gd name="connsiteY8" fmla="*/ 169649 h 202750"/>
                  <a:gd name="connsiteX9" fmla="*/ 80377 w 186821"/>
                  <a:gd name="connsiteY9" fmla="*/ 169649 h 202750"/>
                  <a:gd name="connsiteX10" fmla="*/ 135771 w 186821"/>
                  <a:gd name="connsiteY10" fmla="*/ 101375 h 202750"/>
                  <a:gd name="connsiteX11" fmla="*/ 118392 w 186821"/>
                  <a:gd name="connsiteY11" fmla="*/ 46550 h 202750"/>
                  <a:gd name="connsiteX12" fmla="*/ 80377 w 186821"/>
                  <a:gd name="connsiteY12" fmla="*/ 32068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821" h="202750">
                    <a:moveTo>
                      <a:pt x="0" y="0"/>
                    </a:moveTo>
                    <a:lnTo>
                      <a:pt x="80377" y="0"/>
                    </a:lnTo>
                    <a:cubicBezTo>
                      <a:pt x="150978" y="0"/>
                      <a:pt x="186821" y="34137"/>
                      <a:pt x="186821" y="101375"/>
                    </a:cubicBezTo>
                    <a:cubicBezTo>
                      <a:pt x="186821" y="168614"/>
                      <a:pt x="152064" y="202751"/>
                      <a:pt x="81463" y="202751"/>
                    </a:cubicBezTo>
                    <a:lnTo>
                      <a:pt x="1086" y="202751"/>
                    </a:lnTo>
                    <a:lnTo>
                      <a:pt x="1086" y="0"/>
                    </a:lnTo>
                    <a:close/>
                    <a:moveTo>
                      <a:pt x="80377" y="32068"/>
                    </a:moveTo>
                    <a:lnTo>
                      <a:pt x="49964" y="32068"/>
                    </a:lnTo>
                    <a:lnTo>
                      <a:pt x="49964" y="169649"/>
                    </a:lnTo>
                    <a:lnTo>
                      <a:pt x="80377" y="169649"/>
                    </a:lnTo>
                    <a:cubicBezTo>
                      <a:pt x="117306" y="169649"/>
                      <a:pt x="135771" y="146891"/>
                      <a:pt x="135771" y="101375"/>
                    </a:cubicBezTo>
                    <a:cubicBezTo>
                      <a:pt x="135771" y="76549"/>
                      <a:pt x="130340" y="57929"/>
                      <a:pt x="118392" y="46550"/>
                    </a:cubicBezTo>
                    <a:cubicBezTo>
                      <a:pt x="108552" y="36669"/>
                      <a:pt x="94660" y="31378"/>
                      <a:pt x="80377" y="32068"/>
                    </a:cubicBezTo>
                    <a:close/>
                  </a:path>
                </a:pathLst>
              </a:custGeom>
              <a:grpFill/>
              <a:ln w="10842" cap="flat">
                <a:noFill/>
                <a:prstDash val="solid"/>
                <a:miter/>
              </a:ln>
            </p:spPr>
            <p:txBody>
              <a:bodyPr rtlCol="0" anchor="ctr"/>
              <a:lstStyle/>
              <a:p>
                <a:endParaRPr lang="en-US">
                  <a:solidFill>
                    <a:schemeClr val="bg1"/>
                  </a:solidFill>
                </a:endParaRPr>
              </a:p>
            </p:txBody>
          </p:sp>
        </p:grpSp>
      </p:grpSp>
      <p:grpSp>
        <p:nvGrpSpPr>
          <p:cNvPr id="22" name="Group 21">
            <a:extLst>
              <a:ext uri="{FF2B5EF4-FFF2-40B4-BE49-F238E27FC236}">
                <a16:creationId xmlns:a16="http://schemas.microsoft.com/office/drawing/2014/main" id="{A3E5E2AA-7092-6B6E-8113-939C029D6797}"/>
              </a:ext>
            </a:extLst>
          </p:cNvPr>
          <p:cNvGrpSpPr>
            <a:grpSpLocks noChangeAspect="1"/>
          </p:cNvGrpSpPr>
          <p:nvPr userDrawn="1"/>
        </p:nvGrpSpPr>
        <p:grpSpPr>
          <a:xfrm>
            <a:off x="535738" y="314817"/>
            <a:ext cx="1348441" cy="367586"/>
            <a:chOff x="3837709" y="836121"/>
            <a:chExt cx="1468582" cy="400336"/>
          </a:xfrm>
          <a:solidFill>
            <a:schemeClr val="bg1"/>
          </a:solidFill>
        </p:grpSpPr>
        <p:grpSp>
          <p:nvGrpSpPr>
            <p:cNvPr id="35" name="Group 34">
              <a:extLst>
                <a:ext uri="{FF2B5EF4-FFF2-40B4-BE49-F238E27FC236}">
                  <a16:creationId xmlns:a16="http://schemas.microsoft.com/office/drawing/2014/main" id="{EA7BE30D-E9FA-2C34-A2E4-304B75F20FD9}"/>
                </a:ext>
              </a:extLst>
            </p:cNvPr>
            <p:cNvGrpSpPr/>
            <p:nvPr/>
          </p:nvGrpSpPr>
          <p:grpSpPr>
            <a:xfrm>
              <a:off x="3837709" y="1047428"/>
              <a:ext cx="563901" cy="126511"/>
              <a:chOff x="2826390" y="-407669"/>
              <a:chExt cx="1216132" cy="272841"/>
            </a:xfrm>
            <a:grpFill/>
          </p:grpSpPr>
          <p:sp>
            <p:nvSpPr>
              <p:cNvPr id="42" name="Freeform 41">
                <a:extLst>
                  <a:ext uri="{FF2B5EF4-FFF2-40B4-BE49-F238E27FC236}">
                    <a16:creationId xmlns:a16="http://schemas.microsoft.com/office/drawing/2014/main" id="{CBD8D476-C4AC-09C0-398F-F28A6D6BE4C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95140785-CDC6-F1FE-9AF8-8E2AF7F69F5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67386B19-91DB-87A1-A64A-D104F4E4609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A78D51E5-F1F0-3E4C-1EA4-F71CF592D87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9588724-21C2-0C87-D954-2E2804443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CF710760-1279-DBA7-C0B9-C554347E18DD}"/>
                </a:ext>
              </a:extLst>
            </p:cNvPr>
            <p:cNvGrpSpPr/>
            <p:nvPr/>
          </p:nvGrpSpPr>
          <p:grpSpPr>
            <a:xfrm>
              <a:off x="4468299" y="836121"/>
              <a:ext cx="837992" cy="400336"/>
              <a:chOff x="4186345" y="-863385"/>
              <a:chExt cx="1807247" cy="863385"/>
            </a:xfrm>
            <a:grpFill/>
          </p:grpSpPr>
          <p:sp>
            <p:nvSpPr>
              <p:cNvPr id="37" name="Freeform 36">
                <a:extLst>
                  <a:ext uri="{FF2B5EF4-FFF2-40B4-BE49-F238E27FC236}">
                    <a16:creationId xmlns:a16="http://schemas.microsoft.com/office/drawing/2014/main" id="{B640F7A0-D55F-79EB-1781-9A0C809ED11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B575E61-5271-3704-A4E4-687AA7B0C2A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C21CC118-E766-A98B-CCE2-C91ECE652B2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D2D96D8A-6F11-1764-ABE3-68AE4B69C38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DA76950B-6973-3B12-2FB0-634145F8894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7033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5">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C53214-923A-46BC-56F0-978A3B8922CE}"/>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83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Video ">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7DC8887-AB91-D351-47B0-851EE0ADEE50}"/>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2BD6BEBE-E0E1-21F2-4484-A8C3FDEF580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79207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Video 2">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D45627-DEAC-782B-EFE7-E1E8F1FBA5F2}"/>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A8B7CBAA-791A-EE1B-2A4F-AE51BB7E9657}"/>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107159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Demo">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8EA0AA-46D7-0E6C-A15E-1C337F79DE5C}"/>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9A478F9-58DF-FC53-AAD2-6501CF9B18A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307086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Demo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9CE5A-81BF-E03B-AC1B-D41D733FB60D}"/>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6C003CD-73BA-7AFD-C79C-1B572013B732}"/>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4082659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2FE728-F84D-5893-C2ED-85DD63B605B1}"/>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1" name="Group 10">
            <a:extLst>
              <a:ext uri="{FF2B5EF4-FFF2-40B4-BE49-F238E27FC236}">
                <a16:creationId xmlns:a16="http://schemas.microsoft.com/office/drawing/2014/main" id="{5023330D-4CEB-164F-A808-148F5420532F}"/>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0171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rgbClr val="051C2C"/>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Tx/>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Tx/>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Tx/>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DEVWKS-1700</a:t>
            </a:r>
          </a:p>
        </p:txBody>
      </p:sp>
      <p:grpSp>
        <p:nvGrpSpPr>
          <p:cNvPr id="2" name="Group 1">
            <a:extLst>
              <a:ext uri="{FF2B5EF4-FFF2-40B4-BE49-F238E27FC236}">
                <a16:creationId xmlns:a16="http://schemas.microsoft.com/office/drawing/2014/main" id="{E2043521-88A7-313B-72AE-EB05C4D59ACA}"/>
              </a:ext>
            </a:extLst>
          </p:cNvPr>
          <p:cNvGrpSpPr/>
          <p:nvPr userDrawn="1"/>
        </p:nvGrpSpPr>
        <p:grpSpPr>
          <a:xfrm>
            <a:off x="536418" y="4785947"/>
            <a:ext cx="1005840" cy="274194"/>
            <a:chOff x="536418" y="4785947"/>
            <a:chExt cx="1005840" cy="274194"/>
          </a:xfrm>
          <a:solidFill>
            <a:schemeClr val="bg2"/>
          </a:solidFill>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grp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5" name="Picture 14">
            <a:extLst>
              <a:ext uri="{FF2B5EF4-FFF2-40B4-BE49-F238E27FC236}">
                <a16:creationId xmlns:a16="http://schemas.microsoft.com/office/drawing/2014/main" id="{E6F12B99-C16A-ACF3-24B6-939A069F722F}"/>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2115904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67C7E5BD-1733-7A48-8718-16744C3E1F9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AC82C7BB-D83B-E54D-938F-A9C2E995AB22}"/>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226348B8-E873-E94D-B715-43A0B714E79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1" name="Group 10">
            <a:extLst>
              <a:ext uri="{FF2B5EF4-FFF2-40B4-BE49-F238E27FC236}">
                <a16:creationId xmlns:a16="http://schemas.microsoft.com/office/drawing/2014/main" id="{DA06DA18-22F5-9341-8B98-98D126AAF812}"/>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94102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4" name="Group 13">
            <a:extLst>
              <a:ext uri="{FF2B5EF4-FFF2-40B4-BE49-F238E27FC236}">
                <a16:creationId xmlns:a16="http://schemas.microsoft.com/office/drawing/2014/main" id="{540A7D92-0E41-B14B-B65C-B8B673712FA5}"/>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631D3698-9879-E54C-DC38-2870DEB0E715}"/>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1701082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and Bullet_Dark">
    <p:bg>
      <p:bgPr>
        <a:solidFill>
          <a:srgbClr val="051C2C"/>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F3450-EB02-F4E5-03E3-EA96A16C01E0}"/>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DEVWKS-1700</a:t>
            </a:r>
          </a:p>
        </p:txBody>
      </p:sp>
      <p:grpSp>
        <p:nvGrpSpPr>
          <p:cNvPr id="3" name="Group 2">
            <a:extLst>
              <a:ext uri="{FF2B5EF4-FFF2-40B4-BE49-F238E27FC236}">
                <a16:creationId xmlns:a16="http://schemas.microsoft.com/office/drawing/2014/main" id="{E534BC9E-DD41-5399-0A86-AF3716A7F82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grp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5994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51C2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EBD4F-02C3-01A4-6C68-03C864FA4FEC}"/>
              </a:ext>
            </a:extLst>
          </p:cNvPr>
          <p:cNvPicPr>
            <a:picLocks noChangeAspect="1"/>
          </p:cNvPicPr>
          <p:nvPr userDrawn="1"/>
        </p:nvPicPr>
        <p:blipFill>
          <a:blip r:embed="rId2"/>
          <a:srcRect t="4848" r="54700" b="50000"/>
          <a:stretch>
            <a:fillRect/>
          </a:stretch>
        </p:blipFill>
        <p:spPr>
          <a:xfrm>
            <a:off x="4179062" y="0"/>
            <a:ext cx="4964939" cy="5143500"/>
          </a:xfrm>
          <a:custGeom>
            <a:avLst/>
            <a:gdLst>
              <a:gd name="connsiteX0" fmla="*/ 0 w 4964939"/>
              <a:gd name="connsiteY0" fmla="*/ 0 h 5143500"/>
              <a:gd name="connsiteX1" fmla="*/ 4964939 w 4964939"/>
              <a:gd name="connsiteY1" fmla="*/ 0 h 5143500"/>
              <a:gd name="connsiteX2" fmla="*/ 4964939 w 4964939"/>
              <a:gd name="connsiteY2" fmla="*/ 5143500 h 5143500"/>
              <a:gd name="connsiteX3" fmla="*/ 0 w 4964939"/>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964939" h="5143500">
                <a:moveTo>
                  <a:pt x="0" y="0"/>
                </a:moveTo>
                <a:lnTo>
                  <a:pt x="4964939" y="0"/>
                </a:lnTo>
                <a:lnTo>
                  <a:pt x="4964939" y="5143500"/>
                </a:lnTo>
                <a:lnTo>
                  <a:pt x="0" y="5143500"/>
                </a:lnTo>
                <a:close/>
              </a:path>
            </a:pathLst>
          </a:cu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232757"/>
            <a:ext cx="3621024" cy="554375"/>
          </a:xfrm>
          <a:prstGeom prst="rect">
            <a:avLst/>
          </a:prstGeom>
        </p:spPr>
        <p:txBody>
          <a:bodyPr lIns="91420" tIns="45710" rIns="91420" bIns="45710" anchor="b" anchorCtr="0">
            <a:noAutofit/>
          </a:bodyPr>
          <a:lstStyle>
            <a:lvl1pPr marL="0" marR="0" indent="0" algn="l" defTabSz="684213" rtl="0" eaLnBrk="1" fontAlgn="base" latinLnBrk="0" hangingPunct="1">
              <a:lnSpc>
                <a:spcPct val="95000"/>
              </a:lnSpc>
              <a:spcBef>
                <a:spcPts val="0"/>
              </a:spcBef>
              <a:spcAft>
                <a:spcPct val="0"/>
              </a:spcAft>
              <a:buClr>
                <a:schemeClr val="tx2"/>
              </a:buClr>
              <a:buSzPct val="90000"/>
              <a:buFont typeface="Arial" charset="0"/>
              <a:buNone/>
              <a:tabLst/>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@X handle</a:t>
            </a:r>
          </a:p>
        </p:txBody>
      </p:sp>
      <p:sp>
        <p:nvSpPr>
          <p:cNvPr id="17" name="Text Placeholder 38"/>
          <p:cNvSpPr>
            <a:spLocks noGrp="1"/>
          </p:cNvSpPr>
          <p:nvPr>
            <p:ph type="body" sz="quarter" idx="11" hasCustomPrompt="1"/>
          </p:nvPr>
        </p:nvSpPr>
        <p:spPr>
          <a:xfrm>
            <a:off x="446359" y="3722012"/>
            <a:ext cx="3620892"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6998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205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22942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12" name="Rectangle 4">
            <a:extLst>
              <a:ext uri="{FF2B5EF4-FFF2-40B4-BE49-F238E27FC236}">
                <a16:creationId xmlns:a16="http://schemas.microsoft.com/office/drawing/2014/main" id="{9867D10A-E493-8F42-853D-F00CCBADF8B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BBF9D966-CF42-3647-BCF1-7869D86B3B7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BE986F06-8E2C-1E4C-90C3-171D8D2450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4" name="Group 13">
            <a:extLst>
              <a:ext uri="{FF2B5EF4-FFF2-40B4-BE49-F238E27FC236}">
                <a16:creationId xmlns:a16="http://schemas.microsoft.com/office/drawing/2014/main" id="{8038D1F5-1170-364A-8D3F-6654EB2B237B}"/>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88030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96724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_Title only_Dark">
    <p:bg>
      <p:bgPr>
        <a:solidFill>
          <a:srgbClr val="051C2C"/>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DEVWKS-1700</a:t>
            </a:r>
          </a:p>
        </p:txBody>
      </p:sp>
      <p:grpSp>
        <p:nvGrpSpPr>
          <p:cNvPr id="2" name="Group 1">
            <a:extLst>
              <a:ext uri="{FF2B5EF4-FFF2-40B4-BE49-F238E27FC236}">
                <a16:creationId xmlns:a16="http://schemas.microsoft.com/office/drawing/2014/main" id="{DE01ED3F-392E-7842-55A9-45A460F3FC6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grp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5058652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6337AA91-CAF9-B243-9407-B8CD907B765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A1E888-9D8C-4441-B932-5B763634137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86BD0F26-8837-324E-A1F8-788F44BB99D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1" name="Group 10">
            <a:extLst>
              <a:ext uri="{FF2B5EF4-FFF2-40B4-BE49-F238E27FC236}">
                <a16:creationId xmlns:a16="http://schemas.microsoft.com/office/drawing/2014/main" id="{1CD74829-1CC1-DF4B-BA97-EB60EA8F9C8C}"/>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07742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111945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5" name="Rectangle 4">
            <a:extLst>
              <a:ext uri="{FF2B5EF4-FFF2-40B4-BE49-F238E27FC236}">
                <a16:creationId xmlns:a16="http://schemas.microsoft.com/office/drawing/2014/main" id="{56F41CB9-FE8C-4E48-847B-F1E34547B95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7" name="TextBox 16">
            <a:extLst>
              <a:ext uri="{FF2B5EF4-FFF2-40B4-BE49-F238E27FC236}">
                <a16:creationId xmlns:a16="http://schemas.microsoft.com/office/drawing/2014/main" id="{685432AB-065A-9342-9795-BF73F9348CF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20" name="Footer Placeholder 2">
            <a:extLst>
              <a:ext uri="{FF2B5EF4-FFF2-40B4-BE49-F238E27FC236}">
                <a16:creationId xmlns:a16="http://schemas.microsoft.com/office/drawing/2014/main" id="{09A5B415-06DE-9747-8161-8A6A955565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8" name="Group 17">
            <a:extLst>
              <a:ext uri="{FF2B5EF4-FFF2-40B4-BE49-F238E27FC236}">
                <a16:creationId xmlns:a16="http://schemas.microsoft.com/office/drawing/2014/main" id="{6B8FCEAE-70CB-7344-AE58-D8556B7673EC}"/>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grp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5231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4">
            <a:extLst>
              <a:ext uri="{FF2B5EF4-FFF2-40B4-BE49-F238E27FC236}">
                <a16:creationId xmlns:a16="http://schemas.microsoft.com/office/drawing/2014/main" id="{498560EB-0F6C-0B4B-985B-0F07C31EAE0B}"/>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5" name="TextBox 14">
            <a:extLst>
              <a:ext uri="{FF2B5EF4-FFF2-40B4-BE49-F238E27FC236}">
                <a16:creationId xmlns:a16="http://schemas.microsoft.com/office/drawing/2014/main" id="{D8F64191-CBF9-1C4A-BA57-224392FED34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8" name="Footer Placeholder 2">
            <a:extLst>
              <a:ext uri="{FF2B5EF4-FFF2-40B4-BE49-F238E27FC236}">
                <a16:creationId xmlns:a16="http://schemas.microsoft.com/office/drawing/2014/main" id="{CCFFF43F-6759-0249-A4F7-5D37F61F031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6" name="Group 15">
            <a:extLst>
              <a:ext uri="{FF2B5EF4-FFF2-40B4-BE49-F238E27FC236}">
                <a16:creationId xmlns:a16="http://schemas.microsoft.com/office/drawing/2014/main" id="{29862A5E-0C9C-7E47-A0BC-5A9DB1A87E7E}"/>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grp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grp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9098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D7AAB1E2-9D67-384E-9019-56291A98B72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49A47124-895E-7242-A18E-B4556B8B444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4" name="Footer Placeholder 2">
            <a:extLst>
              <a:ext uri="{FF2B5EF4-FFF2-40B4-BE49-F238E27FC236}">
                <a16:creationId xmlns:a16="http://schemas.microsoft.com/office/drawing/2014/main" id="{F3FADB40-5363-6E42-AA9F-EAB42F8D5BC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731EB10C-FAB8-4E48-B95B-494694261C89}"/>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77924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86249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6EFD9213-9D47-B845-ADD7-36ED700D834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4" name="TextBox 13">
            <a:extLst>
              <a:ext uri="{FF2B5EF4-FFF2-40B4-BE49-F238E27FC236}">
                <a16:creationId xmlns:a16="http://schemas.microsoft.com/office/drawing/2014/main" id="{13E7D2EB-B688-8E45-AA8F-5809FF217EA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DC1415B1-FECC-A447-A39B-ACFBB3FAAAA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5" name="Group 14">
            <a:extLst>
              <a:ext uri="{FF2B5EF4-FFF2-40B4-BE49-F238E27FC236}">
                <a16:creationId xmlns:a16="http://schemas.microsoft.com/office/drawing/2014/main" id="{EACB712B-7954-C84B-8BC6-0508E0256BC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grp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124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60E796-2B54-9CF3-3276-3D6FA334AC5C}"/>
              </a:ext>
            </a:extLst>
          </p:cNvPr>
          <p:cNvPicPr>
            <a:picLocks noChangeAspect="1"/>
          </p:cNvPicPr>
          <p:nvPr userDrawn="1"/>
        </p:nvPicPr>
        <p:blipFill>
          <a:blip r:embed="rId2"/>
          <a:srcRect t="4848" r="54700" b="50000"/>
          <a:stretch>
            <a:fillRect/>
          </a:stretch>
        </p:blipFill>
        <p:spPr>
          <a:xfrm>
            <a:off x="4179062" y="0"/>
            <a:ext cx="4964939" cy="5143500"/>
          </a:xfrm>
          <a:custGeom>
            <a:avLst/>
            <a:gdLst>
              <a:gd name="connsiteX0" fmla="*/ 0 w 4964939"/>
              <a:gd name="connsiteY0" fmla="*/ 0 h 5143500"/>
              <a:gd name="connsiteX1" fmla="*/ 4964939 w 4964939"/>
              <a:gd name="connsiteY1" fmla="*/ 0 h 5143500"/>
              <a:gd name="connsiteX2" fmla="*/ 4964939 w 4964939"/>
              <a:gd name="connsiteY2" fmla="*/ 5143500 h 5143500"/>
              <a:gd name="connsiteX3" fmla="*/ 0 w 4964939"/>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964939" h="5143500">
                <a:moveTo>
                  <a:pt x="0" y="0"/>
                </a:moveTo>
                <a:lnTo>
                  <a:pt x="4964939" y="0"/>
                </a:lnTo>
                <a:lnTo>
                  <a:pt x="4964939" y="5143500"/>
                </a:lnTo>
                <a:lnTo>
                  <a:pt x="0" y="5143500"/>
                </a:lnTo>
                <a:close/>
              </a:path>
            </a:pathLst>
          </a:cu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238293"/>
            <a:ext cx="3621024" cy="554375"/>
          </a:xfrm>
          <a:prstGeom prst="rect">
            <a:avLst/>
          </a:prstGeom>
        </p:spPr>
        <p:txBody>
          <a:bodyPr lIns="91420" tIns="45710" rIns="91420" bIns="45710" anchor="b" anchorCtr="0">
            <a:noAutofit/>
          </a:bodyPr>
          <a:lstStyle>
            <a:lvl1pPr marL="0" indent="0" algn="l">
              <a:spcBef>
                <a:spcPts val="0"/>
              </a:spcBef>
              <a:buNone/>
              <a:defRPr sz="1600" b="0" i="0">
                <a:solidFill>
                  <a:schemeClr val="bg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solidFill>
                  <a:schemeClr val="bg1"/>
                </a:solidFill>
              </a:rPr>
              <a:t>@X handle</a:t>
            </a:r>
            <a:endParaRPr lang="en-US" dirty="0"/>
          </a:p>
        </p:txBody>
      </p:sp>
      <p:sp>
        <p:nvSpPr>
          <p:cNvPr id="17" name="Text Placeholder 38"/>
          <p:cNvSpPr>
            <a:spLocks noGrp="1"/>
          </p:cNvSpPr>
          <p:nvPr>
            <p:ph type="body" sz="quarter" idx="11" hasCustomPrompt="1"/>
          </p:nvPr>
        </p:nvSpPr>
        <p:spPr>
          <a:xfrm>
            <a:off x="446359" y="3727548"/>
            <a:ext cx="3621024"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75522"/>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1"/>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7588"/>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1"/>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1"/>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25197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3B5C91C-4FAA-8A46-AE29-FEFCB428B44E}"/>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07089346-27F6-7742-93D7-EEA079845111}"/>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AB09D0A7-7DAE-A14E-B4AA-31D028A3C0E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3" name="Group 12">
            <a:extLst>
              <a:ext uri="{FF2B5EF4-FFF2-40B4-BE49-F238E27FC236}">
                <a16:creationId xmlns:a16="http://schemas.microsoft.com/office/drawing/2014/main" id="{45E11518-AC27-EB4C-AF16-D9EF1ECD48C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480542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8" name="TextBox 7">
            <a:extLst>
              <a:ext uri="{FF2B5EF4-FFF2-40B4-BE49-F238E27FC236}">
                <a16:creationId xmlns:a16="http://schemas.microsoft.com/office/drawing/2014/main" id="{919F5567-0BEE-A94D-AE98-D5B36FA26AA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 name="Footer Placeholder 2">
            <a:extLst>
              <a:ext uri="{FF2B5EF4-FFF2-40B4-BE49-F238E27FC236}">
                <a16:creationId xmlns:a16="http://schemas.microsoft.com/office/drawing/2014/main" id="{E58FCF22-B404-B74C-9976-36DCA67D065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9" name="Group 8">
            <a:extLst>
              <a:ext uri="{FF2B5EF4-FFF2-40B4-BE49-F238E27FC236}">
                <a16:creationId xmlns:a16="http://schemas.microsoft.com/office/drawing/2014/main" id="{8EB33D21-E31D-D84A-9F9B-D0E0060610B2}"/>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54489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16D97B-D0E9-B8A8-71D3-892866AB68CC}"/>
              </a:ext>
            </a:extLst>
          </p:cNvPr>
          <p:cNvPicPr>
            <a:picLocks noChangeAspect="1"/>
          </p:cNvPicPr>
          <p:nvPr userDrawn="1"/>
        </p:nvPicPr>
        <p:blipFill>
          <a:blip r:embed="rId2"/>
          <a:srcRect t="8409" r="46333" b="8409"/>
          <a:stretch>
            <a:fillRect/>
          </a:stretch>
        </p:blipFill>
        <p:spPr>
          <a:xfrm>
            <a:off x="5950788" y="0"/>
            <a:ext cx="3193212" cy="5143500"/>
          </a:xfrm>
          <a:custGeom>
            <a:avLst/>
            <a:gdLst>
              <a:gd name="connsiteX0" fmla="*/ 0 w 3193212"/>
              <a:gd name="connsiteY0" fmla="*/ 0 h 5143500"/>
              <a:gd name="connsiteX1" fmla="*/ 3193212 w 3193212"/>
              <a:gd name="connsiteY1" fmla="*/ 0 h 5143500"/>
              <a:gd name="connsiteX2" fmla="*/ 3193212 w 3193212"/>
              <a:gd name="connsiteY2" fmla="*/ 5143500 h 5143500"/>
              <a:gd name="connsiteX3" fmla="*/ 0 w 3193212"/>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193212" h="5143500">
                <a:moveTo>
                  <a:pt x="0" y="0"/>
                </a:moveTo>
                <a:lnTo>
                  <a:pt x="3193212" y="0"/>
                </a:lnTo>
                <a:lnTo>
                  <a:pt x="3193212" y="5143500"/>
                </a:lnTo>
                <a:lnTo>
                  <a:pt x="0" y="5143500"/>
                </a:lnTo>
                <a:close/>
              </a:path>
            </a:pathLst>
          </a:custGeom>
        </p:spPr>
      </p:pic>
      <p:grpSp>
        <p:nvGrpSpPr>
          <p:cNvPr id="5" name="Group 4">
            <a:extLst>
              <a:ext uri="{FF2B5EF4-FFF2-40B4-BE49-F238E27FC236}">
                <a16:creationId xmlns:a16="http://schemas.microsoft.com/office/drawing/2014/main" id="{7C7C8B3E-9266-9B7F-A714-F18D16A84C2D}"/>
              </a:ext>
            </a:extLst>
          </p:cNvPr>
          <p:cNvGrpSpPr/>
          <p:nvPr userDrawn="1"/>
        </p:nvGrpSpPr>
        <p:grpSpPr>
          <a:xfrm>
            <a:off x="536418" y="4785947"/>
            <a:ext cx="1005840" cy="274194"/>
            <a:chOff x="536418" y="4785947"/>
            <a:chExt cx="1005840" cy="274194"/>
          </a:xfrm>
          <a:solidFill>
            <a:schemeClr val="bg1"/>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322822"/>
            <a:ext cx="5235064"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947254"/>
            <a:ext cx="5485195" cy="2278837"/>
          </a:xfrm>
          <a:prstGeom prst="rect">
            <a:avLst/>
          </a:prstGeom>
        </p:spPr>
        <p:txBody>
          <a:bodyPr>
            <a:noAutofit/>
          </a:bodyPr>
          <a:lstStyle>
            <a:lvl1pPr marL="183600" indent="-399968" algn="l">
              <a:lnSpc>
                <a:spcPct val="90000"/>
              </a:lnSpc>
              <a:defRPr sz="3600" b="0" i="1" spc="0" baseline="0">
                <a:solidFill>
                  <a:schemeClr val="bg1"/>
                </a:solidFill>
                <a:latin typeface="+mn-lt"/>
                <a:cs typeface="CiscoSans Thin"/>
              </a:defRPr>
            </a:lvl1pPr>
          </a:lstStyle>
          <a:p>
            <a:r>
              <a:rPr lang="en-US" dirty="0"/>
              <a:t>Click to edit Master title style</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3F3BCA76-8FC9-0946-9B48-58172527DFB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A0D9823-D9E8-904D-88C7-5063B3825E5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3B58865-E3F6-104A-B241-7AB13E5E6E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1099897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D82EBF32-551D-3F47-8BD1-6F07A2C66C5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BB116275-6BE8-1F4B-A2A9-EA60A734B98B}"/>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45EAB702-FD7B-4F4C-9A9C-AFF73B78F63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3" name="Group 12">
            <a:extLst>
              <a:ext uri="{FF2B5EF4-FFF2-40B4-BE49-F238E27FC236}">
                <a16:creationId xmlns:a16="http://schemas.microsoft.com/office/drawing/2014/main" id="{EE77A265-390F-9A43-8276-EE5B30AEA449}"/>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254563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166F5E8C-53DF-0D43-BCA0-804B13BF646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8489D8C8-314C-3B4F-9ED4-A111061B16A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69945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US" noProof="0" dirty="0"/>
              <a:t>Click icon to add media</a:t>
            </a:r>
          </a:p>
        </p:txBody>
      </p:sp>
      <p:sp>
        <p:nvSpPr>
          <p:cNvPr id="8" name="Footer Placeholder 2">
            <a:extLst>
              <a:ext uri="{FF2B5EF4-FFF2-40B4-BE49-F238E27FC236}">
                <a16:creationId xmlns:a16="http://schemas.microsoft.com/office/drawing/2014/main" id="{9FF2C1F9-A7CE-E143-9C93-B4FF7839550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27" name="Group 26">
            <a:extLst>
              <a:ext uri="{FF2B5EF4-FFF2-40B4-BE49-F238E27FC236}">
                <a16:creationId xmlns:a16="http://schemas.microsoft.com/office/drawing/2014/main" id="{BE566E25-AAF5-6D48-80C7-F952EA8D3CBB}"/>
              </a:ext>
            </a:extLst>
          </p:cNvPr>
          <p:cNvGrpSpPr/>
          <p:nvPr userDrawn="1"/>
        </p:nvGrpSpPr>
        <p:grpSpPr>
          <a:xfrm>
            <a:off x="536418" y="4785947"/>
            <a:ext cx="1005840" cy="274194"/>
            <a:chOff x="536418" y="4785947"/>
            <a:chExt cx="1005840" cy="274194"/>
          </a:xfrm>
          <a:solidFill>
            <a:schemeClr val="bg1"/>
          </a:solidFill>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grp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grp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9984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8" name="Footer Placeholder 2">
            <a:extLst>
              <a:ext uri="{FF2B5EF4-FFF2-40B4-BE49-F238E27FC236}">
                <a16:creationId xmlns:a16="http://schemas.microsoft.com/office/drawing/2014/main" id="{6B4BFCF8-45F0-1D41-BEB8-C8033FEF1BB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9" name="Group 8">
            <a:extLst>
              <a:ext uri="{FF2B5EF4-FFF2-40B4-BE49-F238E27FC236}">
                <a16:creationId xmlns:a16="http://schemas.microsoft.com/office/drawing/2014/main" id="{D559B417-61C4-D44E-8C53-A1B4641E9F02}"/>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92051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7BCD4D-9252-5F40-9543-18ACE3486A9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F80A50D7-D104-3B48-99BB-419D2F037360}"/>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AE87CA47-F67A-F24A-9815-8CEA652138C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70FD7D-5F09-6C4B-860E-6F9F79AC2EB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4038556-8723-434B-9EAA-C4A16E0F1D7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F05CA12-2702-974B-A42F-827C14A195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B8B2AEC-F87D-2B4C-A8A4-A0A029DC00A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D5BC95EA-2C03-7044-B832-0DC7594259CA}"/>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1F47E322-B4D4-4C4A-8EE1-42039E4963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847AD49-B82C-C948-8BBC-2DCCEEB2D8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77F8D6-61C4-6448-BD02-895257DC137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99A4E7F-ABC7-5242-A87B-0A013A62E9E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83DF40-878D-7648-889F-AE3EE735BE8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9B7719EB-1545-A845-B0B0-8D1E60B8FA7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975E62C9-6459-914F-93F2-F1D782F0CAB3}"/>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F057B466-B178-2E4F-AA1D-FD998826820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630564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F1F08B48-1E79-F941-B7E5-782FC248DC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3E1C4E-7184-6248-B95A-8C0BD965153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38C2439E-F190-584A-A494-CFA2B878DFB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1" name="Group 10">
            <a:extLst>
              <a:ext uri="{FF2B5EF4-FFF2-40B4-BE49-F238E27FC236}">
                <a16:creationId xmlns:a16="http://schemas.microsoft.com/office/drawing/2014/main" id="{1449AAC8-CD49-FF41-BB58-567E2F4D4DF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1557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5280FB52-23D8-6B4D-AD01-6DEB62262D7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TextBox 8">
            <a:extLst>
              <a:ext uri="{FF2B5EF4-FFF2-40B4-BE49-F238E27FC236}">
                <a16:creationId xmlns:a16="http://schemas.microsoft.com/office/drawing/2014/main" id="{FCFC9DF3-F9B0-004A-9F28-A7F8A06EE05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Footer Placeholder 2">
            <a:extLst>
              <a:ext uri="{FF2B5EF4-FFF2-40B4-BE49-F238E27FC236}">
                <a16:creationId xmlns:a16="http://schemas.microsoft.com/office/drawing/2014/main" id="{9893288A-D01D-7143-BEFC-FF4C85FDA89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Tree>
    <p:extLst>
      <p:ext uri="{BB962C8B-B14F-4D97-AF65-F5344CB8AC3E}">
        <p14:creationId xmlns:p14="http://schemas.microsoft.com/office/powerpoint/2010/main" val="22300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9BC7C1-CBF7-4609-7157-F4FEC8E29F42}"/>
              </a:ext>
            </a:extLst>
          </p:cNvPr>
          <p:cNvPicPr>
            <a:picLocks noChangeAspect="1"/>
          </p:cNvPicPr>
          <p:nvPr userDrawn="1"/>
        </p:nvPicPr>
        <p:blipFill rotWithShape="1">
          <a:blip r:embed="rId2"/>
          <a:srcRect l="1560"/>
          <a:stretch/>
        </p:blipFill>
        <p:spPr>
          <a:xfrm>
            <a:off x="0" y="157734"/>
            <a:ext cx="4573364" cy="4828032"/>
          </a:xfrm>
          <a:prstGeom prst="rect">
            <a:avLst/>
          </a:prstGeom>
        </p:spPr>
      </p:pic>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20583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87537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3200">
                <a:solidFill>
                  <a:schemeClr val="bg1"/>
                </a:solidFill>
                <a:latin typeface="+mj-lt"/>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47F92D03-130C-0448-AC17-076C7BFE64B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Footer Placeholder 2">
            <a:extLst>
              <a:ext uri="{FF2B5EF4-FFF2-40B4-BE49-F238E27FC236}">
                <a16:creationId xmlns:a16="http://schemas.microsoft.com/office/drawing/2014/main" id="{B361E55F-2D30-6F49-8FAC-CDB9A557CF1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3" name="Group 12">
            <a:extLst>
              <a:ext uri="{FF2B5EF4-FFF2-40B4-BE49-F238E27FC236}">
                <a16:creationId xmlns:a16="http://schemas.microsoft.com/office/drawing/2014/main" id="{26387AD4-2F18-E041-99B3-E0392AC5560F}"/>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3" pos="259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74E55B2-8612-664F-933D-71B0FB9C286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A7DDD3CB-2ED2-AE4D-A538-7380C3D52B2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35FD8359-691C-C74D-8F15-8302958D8DDB}"/>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userDrawn="1">
          <p15:clr>
            <a:srgbClr val="FBAE40"/>
          </p15:clr>
        </p15:guide>
        <p15:guide id="4" pos="267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
        <p:nvSpPr>
          <p:cNvPr id="12" name="Rectangle 4">
            <a:extLst>
              <a:ext uri="{FF2B5EF4-FFF2-40B4-BE49-F238E27FC236}">
                <a16:creationId xmlns:a16="http://schemas.microsoft.com/office/drawing/2014/main" id="{CD7512CA-58D8-FB41-809A-FEFA54A04A6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1D0A77E6-D409-C948-8DB1-E070EA460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3" name="Group 12">
            <a:extLst>
              <a:ext uri="{FF2B5EF4-FFF2-40B4-BE49-F238E27FC236}">
                <a16:creationId xmlns:a16="http://schemas.microsoft.com/office/drawing/2014/main" id="{4ACC5F76-34BC-D848-BCF5-E441FD68635B}"/>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7D17265F-9DB8-B243-9D0F-9E6DC594F36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21D6142-AF52-D541-8B97-90D64B9406E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8A700F23-F61B-3049-84C8-AAAEF840E0F5}"/>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88" userDrawn="1">
          <p15:clr>
            <a:srgbClr val="FBAE40"/>
          </p15:clr>
        </p15:guide>
        <p15:guide id="7" pos="32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A3597FB6-5BCA-9142-B4A2-0B0F126789C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28318DD6-1A3E-0B48-A7FF-F9B85EC05C9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24" name="Group 23">
            <a:extLst>
              <a:ext uri="{FF2B5EF4-FFF2-40B4-BE49-F238E27FC236}">
                <a16:creationId xmlns:a16="http://schemas.microsoft.com/office/drawing/2014/main" id="{AE892A37-EE79-7546-A187-ADA4A5CAA9DD}"/>
              </a:ext>
            </a:extLst>
          </p:cNvPr>
          <p:cNvGrpSpPr/>
          <p:nvPr userDrawn="1"/>
        </p:nvGrpSpPr>
        <p:grpSpPr>
          <a:xfrm>
            <a:off x="536418" y="4785947"/>
            <a:ext cx="1005840" cy="274194"/>
            <a:chOff x="536418" y="4785947"/>
            <a:chExt cx="1005840" cy="274194"/>
          </a:xfrm>
          <a:solidFill>
            <a:schemeClr val="bg1"/>
          </a:solidFill>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grp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grp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59D0C4A-72E6-8442-90C2-1CB0AEE1DC8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F2CB99F5-B323-284C-AAF0-36D8C07838A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4234E964-1926-0F4D-87D2-C604EA6B744C}"/>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2F710795-8511-9348-A4F8-BC9782C393E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E0653DFF-EC5D-434A-9895-7D1C5F72308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28146A9F-0C3D-F544-ACA4-9D10C7713CB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C202563-00FB-5341-8D23-C988A3CEF77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E7F7332-79E5-864C-8161-34BDA88755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2" name="Group 11">
            <a:extLst>
              <a:ext uri="{FF2B5EF4-FFF2-40B4-BE49-F238E27FC236}">
                <a16:creationId xmlns:a16="http://schemas.microsoft.com/office/drawing/2014/main" id="{DA2BFBA5-14EF-7A41-B714-9CCB96CB4C5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51C2C"/>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7" name="Picture 6">
            <a:extLst>
              <a:ext uri="{FF2B5EF4-FFF2-40B4-BE49-F238E27FC236}">
                <a16:creationId xmlns:a16="http://schemas.microsoft.com/office/drawing/2014/main" id="{6011D37B-79D2-1F07-52A3-42A154555F9B}"/>
              </a:ext>
            </a:extLst>
          </p:cNvPr>
          <p:cNvPicPr>
            <a:picLocks noChangeAspect="1"/>
          </p:cNvPicPr>
          <p:nvPr userDrawn="1"/>
        </p:nvPicPr>
        <p:blipFill>
          <a:blip r:embed="rId4"/>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23470174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945ECD-0767-6C23-C77F-1390E0478783}"/>
              </a:ext>
            </a:extLst>
          </p:cNvPr>
          <p:cNvPicPr>
            <a:picLocks noChangeAspect="1"/>
          </p:cNvPicPr>
          <p:nvPr userDrawn="1"/>
        </p:nvPicPr>
        <p:blipFill>
          <a:blip r:embed="rId2"/>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1"/>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426716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EB268D-1521-2EAC-6593-3ADF2F3FF3AB}"/>
              </a:ext>
            </a:extLst>
          </p:cNvPr>
          <p:cNvPicPr>
            <a:picLocks noChangeAspect="1"/>
          </p:cNvPicPr>
          <p:nvPr userDrawn="1"/>
        </p:nvPicPr>
        <p:blipFill rotWithShape="1">
          <a:blip r:embed="rId2"/>
          <a:srcRect l="1485" t="46695" r="46995" b="46695"/>
          <a:stretch/>
        </p:blipFill>
        <p:spPr>
          <a:xfrm>
            <a:off x="0" y="0"/>
            <a:ext cx="9144002" cy="12192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TextBox 12">
            <a:extLst>
              <a:ext uri="{FF2B5EF4-FFF2-40B4-BE49-F238E27FC236}">
                <a16:creationId xmlns:a16="http://schemas.microsoft.com/office/drawing/2014/main" id="{2EEAC03F-B0CE-1F4E-BCCB-6F1F2923D86E}"/>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itle 2">
            <a:extLst>
              <a:ext uri="{FF2B5EF4-FFF2-40B4-BE49-F238E27FC236}">
                <a16:creationId xmlns:a16="http://schemas.microsoft.com/office/drawing/2014/main" id="{918DF5AE-8D5B-F141-ACBC-503404AFF81D}"/>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sp>
        <p:nvSpPr>
          <p:cNvPr id="15" name="Footer Placeholder 2">
            <a:extLst>
              <a:ext uri="{FF2B5EF4-FFF2-40B4-BE49-F238E27FC236}">
                <a16:creationId xmlns:a16="http://schemas.microsoft.com/office/drawing/2014/main" id="{E1277112-482E-1947-814F-DADBA891D12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DEVWKS-1700</a:t>
            </a:r>
          </a:p>
        </p:txBody>
      </p:sp>
      <p:grpSp>
        <p:nvGrpSpPr>
          <p:cNvPr id="16" name="Group 15">
            <a:extLst>
              <a:ext uri="{FF2B5EF4-FFF2-40B4-BE49-F238E27FC236}">
                <a16:creationId xmlns:a16="http://schemas.microsoft.com/office/drawing/2014/main" id="{E4C6568A-8090-1E4E-B084-F234785BF10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grp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62140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0A4B7-EEAF-34D5-7590-59BC8D0CF911}"/>
              </a:ext>
            </a:extLst>
          </p:cNvPr>
          <p:cNvPicPr>
            <a:picLocks noChangeAspect="1"/>
          </p:cNvPicPr>
          <p:nvPr userDrawn="1"/>
        </p:nvPicPr>
        <p:blipFill rotWithShape="1">
          <a:blip r:embed="rId2"/>
          <a:srcRect t="32560" r="57242" b="32558"/>
          <a:stretch/>
        </p:blipFill>
        <p:spPr>
          <a:xfrm>
            <a:off x="3077729" y="0"/>
            <a:ext cx="6066272" cy="5143500"/>
          </a:xfrm>
          <a:prstGeom prst="rect">
            <a:avLst/>
          </a:prstGeom>
        </p:spPr>
      </p:pic>
      <p:grpSp>
        <p:nvGrpSpPr>
          <p:cNvPr id="5" name="Group 4">
            <a:extLst>
              <a:ext uri="{FF2B5EF4-FFF2-40B4-BE49-F238E27FC236}">
                <a16:creationId xmlns:a16="http://schemas.microsoft.com/office/drawing/2014/main" id="{D75A970F-6F5A-E9D6-C865-DDD0EAF4916D}"/>
              </a:ext>
            </a:extLst>
          </p:cNvPr>
          <p:cNvGrpSpPr>
            <a:grpSpLocks noChangeAspect="1"/>
          </p:cNvGrpSpPr>
          <p:nvPr userDrawn="1"/>
        </p:nvGrpSpPr>
        <p:grpSpPr>
          <a:xfrm>
            <a:off x="1623974" y="2286410"/>
            <a:ext cx="5468112" cy="570680"/>
            <a:chOff x="535546" y="2463009"/>
            <a:chExt cx="2044364" cy="213361"/>
          </a:xfrm>
          <a:solidFill>
            <a:srgbClr val="051C2C"/>
          </a:solidFill>
        </p:grpSpPr>
        <p:grpSp>
          <p:nvGrpSpPr>
            <p:cNvPr id="8" name="Group 7">
              <a:extLst>
                <a:ext uri="{FF2B5EF4-FFF2-40B4-BE49-F238E27FC236}">
                  <a16:creationId xmlns:a16="http://schemas.microsoft.com/office/drawing/2014/main" id="{24EF81F2-CF6E-77F6-0786-580F56FC7A87}"/>
                </a:ext>
              </a:extLst>
            </p:cNvPr>
            <p:cNvGrpSpPr/>
            <p:nvPr/>
          </p:nvGrpSpPr>
          <p:grpSpPr>
            <a:xfrm>
              <a:off x="535546" y="2463009"/>
              <a:ext cx="456533" cy="213303"/>
              <a:chOff x="535546" y="2463009"/>
              <a:chExt cx="456533" cy="213303"/>
            </a:xfrm>
            <a:grpFill/>
          </p:grpSpPr>
          <p:sp>
            <p:nvSpPr>
              <p:cNvPr id="29" name="Freeform 28">
                <a:extLst>
                  <a:ext uri="{FF2B5EF4-FFF2-40B4-BE49-F238E27FC236}">
                    <a16:creationId xmlns:a16="http://schemas.microsoft.com/office/drawing/2014/main" id="{ABFC8437-7F41-9482-A0F5-32F5548BA0AB}"/>
                  </a:ext>
                </a:extLst>
              </p:cNvPr>
              <p:cNvSpPr/>
              <p:nvPr/>
            </p:nvSpPr>
            <p:spPr>
              <a:xfrm>
                <a:off x="535546" y="2463009"/>
                <a:ext cx="182668" cy="213272"/>
              </a:xfrm>
              <a:custGeom>
                <a:avLst/>
                <a:gdLst>
                  <a:gd name="connsiteX0" fmla="*/ 182668 w 182668"/>
                  <a:gd name="connsiteY0" fmla="*/ 101500 h 213272"/>
                  <a:gd name="connsiteX1" fmla="*/ 182668 w 182668"/>
                  <a:gd name="connsiteY1" fmla="*/ 209082 h 213272"/>
                  <a:gd name="connsiteX2" fmla="*/ 165289 w 182668"/>
                  <a:gd name="connsiteY2" fmla="*/ 209082 h 213272"/>
                  <a:gd name="connsiteX3" fmla="*/ 162031 w 182668"/>
                  <a:gd name="connsiteY3" fmla="*/ 180117 h 213272"/>
                  <a:gd name="connsiteX4" fmla="*/ 132704 w 182668"/>
                  <a:gd name="connsiteY4" fmla="*/ 205978 h 213272"/>
                  <a:gd name="connsiteX5" fmla="*/ 94688 w 182668"/>
                  <a:gd name="connsiteY5" fmla="*/ 213219 h 213272"/>
                  <a:gd name="connsiteX6" fmla="*/ 24087 w 182668"/>
                  <a:gd name="connsiteY6" fmla="*/ 182186 h 213272"/>
                  <a:gd name="connsiteX7" fmla="*/ 191 w 182668"/>
                  <a:gd name="connsiteY7" fmla="*/ 106672 h 213272"/>
                  <a:gd name="connsiteX8" fmla="*/ 31690 w 182668"/>
                  <a:gd name="connsiteY8" fmla="*/ 23916 h 213272"/>
                  <a:gd name="connsiteX9" fmla="*/ 95774 w 182668"/>
                  <a:gd name="connsiteY9" fmla="*/ 124 h 213272"/>
                  <a:gd name="connsiteX10" fmla="*/ 156600 w 182668"/>
                  <a:gd name="connsiteY10" fmla="*/ 19779 h 213272"/>
                  <a:gd name="connsiteX11" fmla="*/ 181582 w 182668"/>
                  <a:gd name="connsiteY11" fmla="*/ 62191 h 213272"/>
                  <a:gd name="connsiteX12" fmla="*/ 158772 w 182668"/>
                  <a:gd name="connsiteY12" fmla="*/ 62191 h 213272"/>
                  <a:gd name="connsiteX13" fmla="*/ 134877 w 182668"/>
                  <a:gd name="connsiteY13" fmla="*/ 29089 h 213272"/>
                  <a:gd name="connsiteX14" fmla="*/ 94688 w 182668"/>
                  <a:gd name="connsiteY14" fmla="*/ 18744 h 213272"/>
                  <a:gd name="connsiteX15" fmla="*/ 41466 w 182668"/>
                  <a:gd name="connsiteY15" fmla="*/ 43571 h 213272"/>
                  <a:gd name="connsiteX16" fmla="*/ 23001 w 182668"/>
                  <a:gd name="connsiteY16" fmla="*/ 106672 h 213272"/>
                  <a:gd name="connsiteX17" fmla="*/ 47983 w 182668"/>
                  <a:gd name="connsiteY17" fmla="*/ 174945 h 213272"/>
                  <a:gd name="connsiteX18" fmla="*/ 95774 w 182668"/>
                  <a:gd name="connsiteY18" fmla="*/ 194599 h 213272"/>
                  <a:gd name="connsiteX19" fmla="*/ 143566 w 182668"/>
                  <a:gd name="connsiteY19" fmla="*/ 177014 h 213272"/>
                  <a:gd name="connsiteX20" fmla="*/ 160945 w 182668"/>
                  <a:gd name="connsiteY20" fmla="*/ 139774 h 213272"/>
                  <a:gd name="connsiteX21" fmla="*/ 160945 w 182668"/>
                  <a:gd name="connsiteY21" fmla="*/ 119085 h 213272"/>
                  <a:gd name="connsiteX22" fmla="*/ 94688 w 182668"/>
                  <a:gd name="connsiteY22" fmla="*/ 119085 h 213272"/>
                  <a:gd name="connsiteX23" fmla="*/ 94688 w 182668"/>
                  <a:gd name="connsiteY23" fmla="*/ 101500 h 2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668" h="213272">
                    <a:moveTo>
                      <a:pt x="182668" y="101500"/>
                    </a:moveTo>
                    <a:lnTo>
                      <a:pt x="182668" y="209082"/>
                    </a:lnTo>
                    <a:lnTo>
                      <a:pt x="165289" y="209082"/>
                    </a:lnTo>
                    <a:lnTo>
                      <a:pt x="162031" y="180117"/>
                    </a:lnTo>
                    <a:cubicBezTo>
                      <a:pt x="155341" y="191451"/>
                      <a:pt x="145082" y="200496"/>
                      <a:pt x="132704" y="205978"/>
                    </a:cubicBezTo>
                    <a:cubicBezTo>
                      <a:pt x="120753" y="211047"/>
                      <a:pt x="107767" y="213520"/>
                      <a:pt x="94688" y="213219"/>
                    </a:cubicBezTo>
                    <a:cubicBezTo>
                      <a:pt x="67312" y="214156"/>
                      <a:pt x="41100" y="202634"/>
                      <a:pt x="24087" y="182186"/>
                    </a:cubicBezTo>
                    <a:cubicBezTo>
                      <a:pt x="7052" y="160471"/>
                      <a:pt x="-1408" y="133736"/>
                      <a:pt x="191" y="106672"/>
                    </a:cubicBezTo>
                    <a:cubicBezTo>
                      <a:pt x="191" y="70466"/>
                      <a:pt x="11053" y="43571"/>
                      <a:pt x="31690" y="23916"/>
                    </a:cubicBezTo>
                    <a:cubicBezTo>
                      <a:pt x="48865" y="8163"/>
                      <a:pt x="71936" y="-403"/>
                      <a:pt x="95774" y="124"/>
                    </a:cubicBezTo>
                    <a:cubicBezTo>
                      <a:pt x="117952" y="-1039"/>
                      <a:pt x="139744" y="6003"/>
                      <a:pt x="156600" y="19779"/>
                    </a:cubicBezTo>
                    <a:cubicBezTo>
                      <a:pt x="170159" y="30478"/>
                      <a:pt x="179062" y="45593"/>
                      <a:pt x="181582" y="62191"/>
                    </a:cubicBezTo>
                    <a:lnTo>
                      <a:pt x="158772" y="62191"/>
                    </a:lnTo>
                    <a:cubicBezTo>
                      <a:pt x="155816" y="48541"/>
                      <a:pt x="147199" y="36606"/>
                      <a:pt x="134877" y="29089"/>
                    </a:cubicBezTo>
                    <a:cubicBezTo>
                      <a:pt x="122752" y="22147"/>
                      <a:pt x="108833" y="18564"/>
                      <a:pt x="94688" y="18744"/>
                    </a:cubicBezTo>
                    <a:cubicBezTo>
                      <a:pt x="73696" y="17985"/>
                      <a:pt x="53705" y="27310"/>
                      <a:pt x="41466" y="43571"/>
                    </a:cubicBezTo>
                    <a:cubicBezTo>
                      <a:pt x="27850" y="61945"/>
                      <a:pt x="21326" y="84239"/>
                      <a:pt x="23001" y="106672"/>
                    </a:cubicBezTo>
                    <a:cubicBezTo>
                      <a:pt x="21679" y="131659"/>
                      <a:pt x="30641" y="156152"/>
                      <a:pt x="47983" y="174945"/>
                    </a:cubicBezTo>
                    <a:cubicBezTo>
                      <a:pt x="60453" y="187402"/>
                      <a:pt x="77703" y="194496"/>
                      <a:pt x="95774" y="194599"/>
                    </a:cubicBezTo>
                    <a:cubicBezTo>
                      <a:pt x="113516" y="194963"/>
                      <a:pt x="130690" y="188643"/>
                      <a:pt x="143566" y="177014"/>
                    </a:cubicBezTo>
                    <a:cubicBezTo>
                      <a:pt x="154466" y="167388"/>
                      <a:pt x="160747" y="153929"/>
                      <a:pt x="160945" y="139774"/>
                    </a:cubicBezTo>
                    <a:lnTo>
                      <a:pt x="160945" y="119085"/>
                    </a:lnTo>
                    <a:lnTo>
                      <a:pt x="94688" y="119085"/>
                    </a:lnTo>
                    <a:lnTo>
                      <a:pt x="94688" y="101500"/>
                    </a:lnTo>
                    <a:close/>
                  </a:path>
                </a:pathLst>
              </a:custGeom>
              <a:grpFill/>
              <a:ln w="10842" cap="flat">
                <a:noFill/>
                <a:prstDash val="solid"/>
                <a:miter/>
              </a:ln>
            </p:spPr>
            <p:txBody>
              <a:bodyPr rtlCol="0" anchor="ctr"/>
              <a:lstStyle/>
              <a:p>
                <a:endParaRPr lang="en-US">
                  <a:solidFill>
                    <a:schemeClr val="bg1"/>
                  </a:solidFill>
                </a:endParaRPr>
              </a:p>
            </p:txBody>
          </p:sp>
          <p:sp>
            <p:nvSpPr>
              <p:cNvPr id="30" name="Freeform 29">
                <a:extLst>
                  <a:ext uri="{FF2B5EF4-FFF2-40B4-BE49-F238E27FC236}">
                    <a16:creationId xmlns:a16="http://schemas.microsoft.com/office/drawing/2014/main" id="{C74BC5EB-14DA-2E43-A26E-CCBC39C6F868}"/>
                  </a:ext>
                </a:extLst>
              </p:cNvPr>
              <p:cNvSpPr/>
              <p:nvPr/>
            </p:nvSpPr>
            <p:spPr>
              <a:xfrm>
                <a:off x="794129" y="2465146"/>
                <a:ext cx="197950" cy="211166"/>
              </a:xfrm>
              <a:custGeom>
                <a:avLst/>
                <a:gdLst>
                  <a:gd name="connsiteX0" fmla="*/ 98959 w 197950"/>
                  <a:gd name="connsiteY0" fmla="*/ 211083 h 211166"/>
                  <a:gd name="connsiteX1" fmla="*/ 25099 w 197950"/>
                  <a:gd name="connsiteY1" fmla="*/ 180050 h 211166"/>
                  <a:gd name="connsiteX2" fmla="*/ 117 w 197950"/>
                  <a:gd name="connsiteY2" fmla="*/ 105570 h 211166"/>
                  <a:gd name="connsiteX3" fmla="*/ 32703 w 197950"/>
                  <a:gd name="connsiteY3" fmla="*/ 23849 h 211166"/>
                  <a:gd name="connsiteX4" fmla="*/ 98959 w 197950"/>
                  <a:gd name="connsiteY4" fmla="*/ 57 h 211166"/>
                  <a:gd name="connsiteX5" fmla="*/ 172819 w 197950"/>
                  <a:gd name="connsiteY5" fmla="*/ 31090 h 211166"/>
                  <a:gd name="connsiteX6" fmla="*/ 197800 w 197950"/>
                  <a:gd name="connsiteY6" fmla="*/ 106604 h 211166"/>
                  <a:gd name="connsiteX7" fmla="*/ 165215 w 197950"/>
                  <a:gd name="connsiteY7" fmla="*/ 188325 h 211166"/>
                  <a:gd name="connsiteX8" fmla="*/ 98959 w 197950"/>
                  <a:gd name="connsiteY8" fmla="*/ 211083 h 211166"/>
                  <a:gd name="connsiteX9" fmla="*/ 98959 w 197950"/>
                  <a:gd name="connsiteY9" fmla="*/ 192463 h 211166"/>
                  <a:gd name="connsiteX10" fmla="*/ 154354 w 197950"/>
                  <a:gd name="connsiteY10" fmla="*/ 167636 h 211166"/>
                  <a:gd name="connsiteX11" fmla="*/ 172819 w 197950"/>
                  <a:gd name="connsiteY11" fmla="*/ 104535 h 211166"/>
                  <a:gd name="connsiteX12" fmla="*/ 148923 w 197950"/>
                  <a:gd name="connsiteY12" fmla="*/ 36262 h 211166"/>
                  <a:gd name="connsiteX13" fmla="*/ 97873 w 197950"/>
                  <a:gd name="connsiteY13" fmla="*/ 16608 h 211166"/>
                  <a:gd name="connsiteX14" fmla="*/ 41392 w 197950"/>
                  <a:gd name="connsiteY14" fmla="*/ 42469 h 211166"/>
                  <a:gd name="connsiteX15" fmla="*/ 22927 w 197950"/>
                  <a:gd name="connsiteY15" fmla="*/ 104535 h 211166"/>
                  <a:gd name="connsiteX16" fmla="*/ 46823 w 197950"/>
                  <a:gd name="connsiteY16" fmla="*/ 172809 h 211166"/>
                  <a:gd name="connsiteX17" fmla="*/ 98959 w 197950"/>
                  <a:gd name="connsiteY17" fmla="*/ 192463 h 21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950" h="211166">
                    <a:moveTo>
                      <a:pt x="98959" y="211083"/>
                    </a:moveTo>
                    <a:cubicBezTo>
                      <a:pt x="70606" y="212271"/>
                      <a:pt x="43293" y="200796"/>
                      <a:pt x="25099" y="180050"/>
                    </a:cubicBezTo>
                    <a:cubicBezTo>
                      <a:pt x="7720" y="158851"/>
                      <a:pt x="-1139" y="132439"/>
                      <a:pt x="117" y="105570"/>
                    </a:cubicBezTo>
                    <a:cubicBezTo>
                      <a:pt x="117" y="70399"/>
                      <a:pt x="10979" y="43503"/>
                      <a:pt x="32703" y="23849"/>
                    </a:cubicBezTo>
                    <a:cubicBezTo>
                      <a:pt x="50721" y="8049"/>
                      <a:pt x="74472" y="-480"/>
                      <a:pt x="98959" y="57"/>
                    </a:cubicBezTo>
                    <a:cubicBezTo>
                      <a:pt x="127269" y="-910"/>
                      <a:pt x="154484" y="10525"/>
                      <a:pt x="172819" y="31090"/>
                    </a:cubicBezTo>
                    <a:cubicBezTo>
                      <a:pt x="190369" y="52602"/>
                      <a:pt x="199233" y="79396"/>
                      <a:pt x="197800" y="106604"/>
                    </a:cubicBezTo>
                    <a:cubicBezTo>
                      <a:pt x="197800" y="141775"/>
                      <a:pt x="186939" y="168671"/>
                      <a:pt x="165215" y="188325"/>
                    </a:cubicBezTo>
                    <a:cubicBezTo>
                      <a:pt x="146712" y="203236"/>
                      <a:pt x="123196" y="211314"/>
                      <a:pt x="98959" y="211083"/>
                    </a:cubicBezTo>
                    <a:close/>
                    <a:moveTo>
                      <a:pt x="98959" y="192463"/>
                    </a:moveTo>
                    <a:cubicBezTo>
                      <a:pt x="120611" y="193477"/>
                      <a:pt x="141374" y="184171"/>
                      <a:pt x="154354" y="167636"/>
                    </a:cubicBezTo>
                    <a:cubicBezTo>
                      <a:pt x="167970" y="149263"/>
                      <a:pt x="174493" y="126968"/>
                      <a:pt x="172819" y="104535"/>
                    </a:cubicBezTo>
                    <a:cubicBezTo>
                      <a:pt x="172819" y="74537"/>
                      <a:pt x="165215" y="52813"/>
                      <a:pt x="148923" y="36262"/>
                    </a:cubicBezTo>
                    <a:cubicBezTo>
                      <a:pt x="135698" y="22979"/>
                      <a:pt x="117075" y="15810"/>
                      <a:pt x="97873" y="16608"/>
                    </a:cubicBezTo>
                    <a:cubicBezTo>
                      <a:pt x="75696" y="15724"/>
                      <a:pt x="54516" y="25422"/>
                      <a:pt x="41392" y="42469"/>
                    </a:cubicBezTo>
                    <a:cubicBezTo>
                      <a:pt x="28398" y="60732"/>
                      <a:pt x="21925" y="82495"/>
                      <a:pt x="22927" y="104535"/>
                    </a:cubicBezTo>
                    <a:cubicBezTo>
                      <a:pt x="22927" y="134534"/>
                      <a:pt x="30530" y="157292"/>
                      <a:pt x="46823" y="172809"/>
                    </a:cubicBezTo>
                    <a:cubicBezTo>
                      <a:pt x="60593" y="185954"/>
                      <a:pt x="79472" y="193071"/>
                      <a:pt x="98959" y="192463"/>
                    </a:cubicBezTo>
                    <a:close/>
                  </a:path>
                </a:pathLst>
              </a:custGeom>
              <a:grpFill/>
              <a:ln w="10842" cap="flat">
                <a:noFill/>
                <a:prstDash val="solid"/>
                <a:miter/>
              </a:ln>
            </p:spPr>
            <p:txBody>
              <a:bodyPr rtlCol="0" anchor="ctr"/>
              <a:lstStyle/>
              <a:p>
                <a:endParaRPr lang="en-US">
                  <a:solidFill>
                    <a:schemeClr val="bg1"/>
                  </a:solidFill>
                </a:endParaRPr>
              </a:p>
            </p:txBody>
          </p:sp>
        </p:grpSp>
        <p:grpSp>
          <p:nvGrpSpPr>
            <p:cNvPr id="9" name="Group 8">
              <a:extLst>
                <a:ext uri="{FF2B5EF4-FFF2-40B4-BE49-F238E27FC236}">
                  <a16:creationId xmlns:a16="http://schemas.microsoft.com/office/drawing/2014/main" id="{B225FB7E-C05A-5B87-20E9-B03F283410D5}"/>
                </a:ext>
              </a:extLst>
            </p:cNvPr>
            <p:cNvGrpSpPr/>
            <p:nvPr/>
          </p:nvGrpSpPr>
          <p:grpSpPr>
            <a:xfrm>
              <a:off x="1195043" y="2465134"/>
              <a:ext cx="1384867" cy="211236"/>
              <a:chOff x="1195043" y="2465134"/>
              <a:chExt cx="1384867" cy="211236"/>
            </a:xfrm>
            <a:grpFill/>
          </p:grpSpPr>
          <p:sp>
            <p:nvSpPr>
              <p:cNvPr id="10" name="Freeform 9">
                <a:extLst>
                  <a:ext uri="{FF2B5EF4-FFF2-40B4-BE49-F238E27FC236}">
                    <a16:creationId xmlns:a16="http://schemas.microsoft.com/office/drawing/2014/main" id="{9D559619-8719-EA76-9B10-F5B0B925B9CE}"/>
                  </a:ext>
                </a:extLst>
              </p:cNvPr>
              <p:cNvSpPr/>
              <p:nvPr/>
            </p:nvSpPr>
            <p:spPr>
              <a:xfrm>
                <a:off x="1195043" y="2469340"/>
                <a:ext cx="165332" cy="203018"/>
              </a:xfrm>
              <a:custGeom>
                <a:avLst/>
                <a:gdLst>
                  <a:gd name="connsiteX0" fmla="*/ 0 w 165332"/>
                  <a:gd name="connsiteY0" fmla="*/ 0 h 203018"/>
                  <a:gd name="connsiteX1" fmla="*/ 70601 w 165332"/>
                  <a:gd name="connsiteY1" fmla="*/ 0 h 203018"/>
                  <a:gd name="connsiteX2" fmla="*/ 139030 w 165332"/>
                  <a:gd name="connsiteY2" fmla="*/ 15517 h 203018"/>
                  <a:gd name="connsiteX3" fmla="*/ 156408 w 165332"/>
                  <a:gd name="connsiteY3" fmla="*/ 53791 h 203018"/>
                  <a:gd name="connsiteX4" fmla="*/ 143374 w 165332"/>
                  <a:gd name="connsiteY4" fmla="*/ 82755 h 203018"/>
                  <a:gd name="connsiteX5" fmla="*/ 118393 w 165332"/>
                  <a:gd name="connsiteY5" fmla="*/ 96203 h 203018"/>
                  <a:gd name="connsiteX6" fmla="*/ 154236 w 165332"/>
                  <a:gd name="connsiteY6" fmla="*/ 113789 h 203018"/>
                  <a:gd name="connsiteX7" fmla="*/ 165098 w 165332"/>
                  <a:gd name="connsiteY7" fmla="*/ 144822 h 203018"/>
                  <a:gd name="connsiteX8" fmla="*/ 141202 w 165332"/>
                  <a:gd name="connsiteY8" fmla="*/ 190337 h 203018"/>
                  <a:gd name="connsiteX9" fmla="*/ 76032 w 165332"/>
                  <a:gd name="connsiteY9" fmla="*/ 202751 h 203018"/>
                  <a:gd name="connsiteX10" fmla="*/ 0 w 165332"/>
                  <a:gd name="connsiteY10" fmla="*/ 202751 h 203018"/>
                  <a:gd name="connsiteX11" fmla="*/ 0 w 165332"/>
                  <a:gd name="connsiteY11" fmla="*/ 0 h 203018"/>
                  <a:gd name="connsiteX12" fmla="*/ 74946 w 165332"/>
                  <a:gd name="connsiteY12" fmla="*/ 31033 h 203018"/>
                  <a:gd name="connsiteX13" fmla="*/ 49964 w 165332"/>
                  <a:gd name="connsiteY13" fmla="*/ 31033 h 203018"/>
                  <a:gd name="connsiteX14" fmla="*/ 49964 w 165332"/>
                  <a:gd name="connsiteY14" fmla="*/ 82755 h 203018"/>
                  <a:gd name="connsiteX15" fmla="*/ 76032 w 165332"/>
                  <a:gd name="connsiteY15" fmla="*/ 82755 h 203018"/>
                  <a:gd name="connsiteX16" fmla="*/ 99928 w 165332"/>
                  <a:gd name="connsiteY16" fmla="*/ 75514 h 203018"/>
                  <a:gd name="connsiteX17" fmla="*/ 107531 w 165332"/>
                  <a:gd name="connsiteY17" fmla="*/ 55860 h 203018"/>
                  <a:gd name="connsiteX18" fmla="*/ 98842 w 165332"/>
                  <a:gd name="connsiteY18" fmla="*/ 38274 h 203018"/>
                  <a:gd name="connsiteX19" fmla="*/ 74946 w 165332"/>
                  <a:gd name="connsiteY19" fmla="*/ 31033 h 203018"/>
                  <a:gd name="connsiteX20" fmla="*/ 80377 w 165332"/>
                  <a:gd name="connsiteY20" fmla="*/ 111720 h 203018"/>
                  <a:gd name="connsiteX21" fmla="*/ 49964 w 165332"/>
                  <a:gd name="connsiteY21" fmla="*/ 111720 h 203018"/>
                  <a:gd name="connsiteX22" fmla="*/ 49964 w 165332"/>
                  <a:gd name="connsiteY22" fmla="*/ 171718 h 203018"/>
                  <a:gd name="connsiteX23" fmla="*/ 78204 w 165332"/>
                  <a:gd name="connsiteY23" fmla="*/ 171718 h 203018"/>
                  <a:gd name="connsiteX24" fmla="*/ 106445 w 165332"/>
                  <a:gd name="connsiteY24" fmla="*/ 163442 h 203018"/>
                  <a:gd name="connsiteX25" fmla="*/ 114048 w 165332"/>
                  <a:gd name="connsiteY25" fmla="*/ 142753 h 203018"/>
                  <a:gd name="connsiteX26" fmla="*/ 104272 w 165332"/>
                  <a:gd name="connsiteY26" fmla="*/ 118961 h 203018"/>
                  <a:gd name="connsiteX27" fmla="*/ 80377 w 165332"/>
                  <a:gd name="connsiteY27" fmla="*/ 111720 h 2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332" h="203018">
                    <a:moveTo>
                      <a:pt x="0" y="0"/>
                    </a:moveTo>
                    <a:lnTo>
                      <a:pt x="70601" y="0"/>
                    </a:lnTo>
                    <a:cubicBezTo>
                      <a:pt x="102100" y="0"/>
                      <a:pt x="124910" y="5172"/>
                      <a:pt x="139030" y="15517"/>
                    </a:cubicBezTo>
                    <a:cubicBezTo>
                      <a:pt x="151100" y="24761"/>
                      <a:pt x="157604" y="39083"/>
                      <a:pt x="156408" y="53791"/>
                    </a:cubicBezTo>
                    <a:cubicBezTo>
                      <a:pt x="156521" y="64760"/>
                      <a:pt x="151792" y="75269"/>
                      <a:pt x="143374" y="82755"/>
                    </a:cubicBezTo>
                    <a:cubicBezTo>
                      <a:pt x="136254" y="89021"/>
                      <a:pt x="127701" y="93625"/>
                      <a:pt x="118393" y="96203"/>
                    </a:cubicBezTo>
                    <a:cubicBezTo>
                      <a:pt x="131882" y="98622"/>
                      <a:pt x="144337" y="104733"/>
                      <a:pt x="154236" y="113789"/>
                    </a:cubicBezTo>
                    <a:cubicBezTo>
                      <a:pt x="161807" y="122474"/>
                      <a:pt x="165682" y="133548"/>
                      <a:pt x="165098" y="144822"/>
                    </a:cubicBezTo>
                    <a:cubicBezTo>
                      <a:pt x="166954" y="163103"/>
                      <a:pt x="157672" y="180783"/>
                      <a:pt x="141202" y="190337"/>
                    </a:cubicBezTo>
                    <a:cubicBezTo>
                      <a:pt x="121015" y="199894"/>
                      <a:pt x="98527" y="204177"/>
                      <a:pt x="76032" y="202751"/>
                    </a:cubicBezTo>
                    <a:lnTo>
                      <a:pt x="0" y="202751"/>
                    </a:lnTo>
                    <a:lnTo>
                      <a:pt x="0" y="0"/>
                    </a:lnTo>
                    <a:close/>
                    <a:moveTo>
                      <a:pt x="74946" y="31033"/>
                    </a:moveTo>
                    <a:lnTo>
                      <a:pt x="49964" y="31033"/>
                    </a:lnTo>
                    <a:lnTo>
                      <a:pt x="49964" y="82755"/>
                    </a:lnTo>
                    <a:lnTo>
                      <a:pt x="76032" y="82755"/>
                    </a:lnTo>
                    <a:cubicBezTo>
                      <a:pt x="84704" y="83570"/>
                      <a:pt x="93345" y="80952"/>
                      <a:pt x="99928" y="75514"/>
                    </a:cubicBezTo>
                    <a:cubicBezTo>
                      <a:pt x="105271" y="70284"/>
                      <a:pt x="108034" y="63141"/>
                      <a:pt x="107531" y="55860"/>
                    </a:cubicBezTo>
                    <a:cubicBezTo>
                      <a:pt x="107635" y="49036"/>
                      <a:pt x="104430" y="42547"/>
                      <a:pt x="98842" y="38274"/>
                    </a:cubicBezTo>
                    <a:cubicBezTo>
                      <a:pt x="92084" y="33140"/>
                      <a:pt x="83575" y="30561"/>
                      <a:pt x="74946" y="31033"/>
                    </a:cubicBezTo>
                    <a:close/>
                    <a:moveTo>
                      <a:pt x="80377" y="111720"/>
                    </a:moveTo>
                    <a:lnTo>
                      <a:pt x="49964" y="111720"/>
                    </a:lnTo>
                    <a:lnTo>
                      <a:pt x="49964" y="171718"/>
                    </a:lnTo>
                    <a:lnTo>
                      <a:pt x="78204" y="171718"/>
                    </a:lnTo>
                    <a:cubicBezTo>
                      <a:pt x="88405" y="172698"/>
                      <a:pt x="98588" y="169714"/>
                      <a:pt x="106445" y="163442"/>
                    </a:cubicBezTo>
                    <a:cubicBezTo>
                      <a:pt x="111707" y="157749"/>
                      <a:pt x="114433" y="150328"/>
                      <a:pt x="114048" y="142753"/>
                    </a:cubicBezTo>
                    <a:cubicBezTo>
                      <a:pt x="114722" y="133825"/>
                      <a:pt x="111130" y="125083"/>
                      <a:pt x="104272" y="118961"/>
                    </a:cubicBezTo>
                    <a:cubicBezTo>
                      <a:pt x="97600" y="113678"/>
                      <a:pt x="89028" y="111081"/>
                      <a:pt x="80377" y="111720"/>
                    </a:cubicBezTo>
                    <a:close/>
                  </a:path>
                </a:pathLst>
              </a:custGeom>
              <a:grpFill/>
              <a:ln w="10842" cap="flat">
                <a:noFill/>
                <a:prstDash val="solid"/>
                <a:miter/>
              </a:ln>
            </p:spPr>
            <p:txBody>
              <a:bodyPr rtlCol="0" anchor="ctr"/>
              <a:lstStyle/>
              <a:p>
                <a:endParaRPr lang="en-US">
                  <a:solidFill>
                    <a:schemeClr val="bg1"/>
                  </a:solidFill>
                </a:endParaRPr>
              </a:p>
            </p:txBody>
          </p:sp>
          <p:sp>
            <p:nvSpPr>
              <p:cNvPr id="24" name="Freeform 23">
                <a:extLst>
                  <a:ext uri="{FF2B5EF4-FFF2-40B4-BE49-F238E27FC236}">
                    <a16:creationId xmlns:a16="http://schemas.microsoft.com/office/drawing/2014/main" id="{260D3A4C-7A1B-A76E-FC32-95EBD0A89166}"/>
                  </a:ext>
                </a:extLst>
              </p:cNvPr>
              <p:cNvSpPr/>
              <p:nvPr/>
            </p:nvSpPr>
            <p:spPr>
              <a:xfrm>
                <a:off x="1427483" y="2469340"/>
                <a:ext cx="144460" cy="202750"/>
              </a:xfrm>
              <a:custGeom>
                <a:avLst/>
                <a:gdLst>
                  <a:gd name="connsiteX0" fmla="*/ 135771 w 144460"/>
                  <a:gd name="connsiteY0" fmla="*/ 83790 h 202750"/>
                  <a:gd name="connsiteX1" fmla="*/ 135771 w 144460"/>
                  <a:gd name="connsiteY1" fmla="*/ 116892 h 202750"/>
                  <a:gd name="connsiteX2" fmla="*/ 49964 w 144460"/>
                  <a:gd name="connsiteY2" fmla="*/ 116892 h 202750"/>
                  <a:gd name="connsiteX3" fmla="*/ 49964 w 144460"/>
                  <a:gd name="connsiteY3" fmla="*/ 168614 h 202750"/>
                  <a:gd name="connsiteX4" fmla="*/ 144461 w 144460"/>
                  <a:gd name="connsiteY4" fmla="*/ 168614 h 202750"/>
                  <a:gd name="connsiteX5" fmla="*/ 144461 w 144460"/>
                  <a:gd name="connsiteY5" fmla="*/ 202751 h 202750"/>
                  <a:gd name="connsiteX6" fmla="*/ 0 w 144460"/>
                  <a:gd name="connsiteY6" fmla="*/ 202751 h 202750"/>
                  <a:gd name="connsiteX7" fmla="*/ 0 w 144460"/>
                  <a:gd name="connsiteY7" fmla="*/ 0 h 202750"/>
                  <a:gd name="connsiteX8" fmla="*/ 144461 w 144460"/>
                  <a:gd name="connsiteY8" fmla="*/ 0 h 202750"/>
                  <a:gd name="connsiteX9" fmla="*/ 144461 w 144460"/>
                  <a:gd name="connsiteY9" fmla="*/ 35171 h 202750"/>
                  <a:gd name="connsiteX10" fmla="*/ 49964 w 144460"/>
                  <a:gd name="connsiteY10" fmla="*/ 35171 h 202750"/>
                  <a:gd name="connsiteX11" fmla="*/ 49964 w 144460"/>
                  <a:gd name="connsiteY11" fmla="*/ 84824 h 202750"/>
                  <a:gd name="connsiteX12" fmla="*/ 135771 w 144460"/>
                  <a:gd name="connsiteY12" fmla="*/ 84824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460" h="202750">
                    <a:moveTo>
                      <a:pt x="135771" y="83790"/>
                    </a:moveTo>
                    <a:lnTo>
                      <a:pt x="135771" y="116892"/>
                    </a:lnTo>
                    <a:lnTo>
                      <a:pt x="49964" y="116892"/>
                    </a:lnTo>
                    <a:lnTo>
                      <a:pt x="49964" y="168614"/>
                    </a:lnTo>
                    <a:lnTo>
                      <a:pt x="144461" y="168614"/>
                    </a:lnTo>
                    <a:lnTo>
                      <a:pt x="144461" y="202751"/>
                    </a:lnTo>
                    <a:lnTo>
                      <a:pt x="0" y="202751"/>
                    </a:lnTo>
                    <a:lnTo>
                      <a:pt x="0" y="0"/>
                    </a:lnTo>
                    <a:lnTo>
                      <a:pt x="144461" y="0"/>
                    </a:lnTo>
                    <a:lnTo>
                      <a:pt x="144461" y="35171"/>
                    </a:lnTo>
                    <a:lnTo>
                      <a:pt x="49964" y="35171"/>
                    </a:lnTo>
                    <a:lnTo>
                      <a:pt x="49964" y="84824"/>
                    </a:lnTo>
                    <a:lnTo>
                      <a:pt x="135771" y="84824"/>
                    </a:lnTo>
                    <a:close/>
                  </a:path>
                </a:pathLst>
              </a:custGeom>
              <a:grpFill/>
              <a:ln w="10842" cap="flat">
                <a:noFill/>
                <a:prstDash val="solid"/>
                <a:miter/>
              </a:ln>
            </p:spPr>
            <p:txBody>
              <a:bodyPr rtlCol="0" anchor="ctr"/>
              <a:lstStyle/>
              <a:p>
                <a:endParaRPr lang="en-US">
                  <a:solidFill>
                    <a:schemeClr val="bg1"/>
                  </a:solidFill>
                </a:endParaRPr>
              </a:p>
            </p:txBody>
          </p:sp>
          <p:sp>
            <p:nvSpPr>
              <p:cNvPr id="25" name="Freeform 24">
                <a:extLst>
                  <a:ext uri="{FF2B5EF4-FFF2-40B4-BE49-F238E27FC236}">
                    <a16:creationId xmlns:a16="http://schemas.microsoft.com/office/drawing/2014/main" id="{A2185B0D-CD47-0A59-9D89-BFB8F9F40FA3}"/>
                  </a:ext>
                </a:extLst>
              </p:cNvPr>
              <p:cNvSpPr/>
              <p:nvPr/>
            </p:nvSpPr>
            <p:spPr>
              <a:xfrm>
                <a:off x="1622994" y="2469340"/>
                <a:ext cx="197683" cy="202750"/>
              </a:xfrm>
              <a:custGeom>
                <a:avLst/>
                <a:gdLst>
                  <a:gd name="connsiteX0" fmla="*/ 122737 w 197683"/>
                  <a:gd name="connsiteY0" fmla="*/ 202751 h 202750"/>
                  <a:gd name="connsiteX1" fmla="*/ 76032 w 197683"/>
                  <a:gd name="connsiteY1" fmla="*/ 202751 h 202750"/>
                  <a:gd name="connsiteX2" fmla="*/ 76032 w 197683"/>
                  <a:gd name="connsiteY2" fmla="*/ 122064 h 202750"/>
                  <a:gd name="connsiteX3" fmla="*/ 0 w 197683"/>
                  <a:gd name="connsiteY3" fmla="*/ 0 h 202750"/>
                  <a:gd name="connsiteX4" fmla="*/ 53222 w 197683"/>
                  <a:gd name="connsiteY4" fmla="*/ 0 h 202750"/>
                  <a:gd name="connsiteX5" fmla="*/ 99928 w 197683"/>
                  <a:gd name="connsiteY5" fmla="*/ 82755 h 202750"/>
                  <a:gd name="connsiteX6" fmla="*/ 149892 w 197683"/>
                  <a:gd name="connsiteY6" fmla="*/ 0 h 202750"/>
                  <a:gd name="connsiteX7" fmla="*/ 197683 w 197683"/>
                  <a:gd name="connsiteY7" fmla="*/ 0 h 202750"/>
                  <a:gd name="connsiteX8" fmla="*/ 121651 w 197683"/>
                  <a:gd name="connsiteY8" fmla="*/ 122064 h 202750"/>
                  <a:gd name="connsiteX9" fmla="*/ 121651 w 197683"/>
                  <a:gd name="connsiteY9" fmla="*/ 202751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683" h="202750">
                    <a:moveTo>
                      <a:pt x="122737" y="202751"/>
                    </a:moveTo>
                    <a:lnTo>
                      <a:pt x="76032" y="202751"/>
                    </a:lnTo>
                    <a:lnTo>
                      <a:pt x="76032" y="122064"/>
                    </a:lnTo>
                    <a:lnTo>
                      <a:pt x="0" y="0"/>
                    </a:lnTo>
                    <a:lnTo>
                      <a:pt x="53222" y="0"/>
                    </a:lnTo>
                    <a:lnTo>
                      <a:pt x="99928" y="82755"/>
                    </a:lnTo>
                    <a:lnTo>
                      <a:pt x="149892" y="0"/>
                    </a:lnTo>
                    <a:lnTo>
                      <a:pt x="197683" y="0"/>
                    </a:lnTo>
                    <a:lnTo>
                      <a:pt x="121651" y="122064"/>
                    </a:lnTo>
                    <a:lnTo>
                      <a:pt x="121651" y="202751"/>
                    </a:lnTo>
                    <a:close/>
                  </a:path>
                </a:pathLst>
              </a:custGeom>
              <a:grpFill/>
              <a:ln w="10842" cap="flat">
                <a:noFill/>
                <a:prstDash val="solid"/>
                <a:miter/>
              </a:ln>
            </p:spPr>
            <p:txBody>
              <a:bodyPr rtlCol="0" anchor="ctr"/>
              <a:lstStyle/>
              <a:p>
                <a:endParaRPr lang="en-US">
                  <a:solidFill>
                    <a:schemeClr val="bg1"/>
                  </a:solidFill>
                </a:endParaRPr>
              </a:p>
            </p:txBody>
          </p:sp>
          <p:sp>
            <p:nvSpPr>
              <p:cNvPr id="26" name="Freeform 25">
                <a:extLst>
                  <a:ext uri="{FF2B5EF4-FFF2-40B4-BE49-F238E27FC236}">
                    <a16:creationId xmlns:a16="http://schemas.microsoft.com/office/drawing/2014/main" id="{822B5976-842C-DB5E-1ACC-0C79F8FF7548}"/>
                  </a:ext>
                </a:extLst>
              </p:cNvPr>
              <p:cNvSpPr/>
              <p:nvPr/>
            </p:nvSpPr>
            <p:spPr>
              <a:xfrm>
                <a:off x="1858693" y="2465134"/>
                <a:ext cx="208544" cy="211236"/>
              </a:xfrm>
              <a:custGeom>
                <a:avLst/>
                <a:gdLst>
                  <a:gd name="connsiteX0" fmla="*/ 104272 w 208544"/>
                  <a:gd name="connsiteY0" fmla="*/ 211095 h 211236"/>
                  <a:gd name="connsiteX1" fmla="*/ 28240 w 208544"/>
                  <a:gd name="connsiteY1" fmla="*/ 184200 h 211236"/>
                  <a:gd name="connsiteX2" fmla="*/ 0 w 208544"/>
                  <a:gd name="connsiteY2" fmla="*/ 105582 h 211236"/>
                  <a:gd name="connsiteX3" fmla="*/ 36930 w 208544"/>
                  <a:gd name="connsiteY3" fmla="*/ 20758 h 211236"/>
                  <a:gd name="connsiteX4" fmla="*/ 104272 w 208544"/>
                  <a:gd name="connsiteY4" fmla="*/ 69 h 211236"/>
                  <a:gd name="connsiteX5" fmla="*/ 180304 w 208544"/>
                  <a:gd name="connsiteY5" fmla="*/ 26964 h 211236"/>
                  <a:gd name="connsiteX6" fmla="*/ 208545 w 208544"/>
                  <a:gd name="connsiteY6" fmla="*/ 105582 h 211236"/>
                  <a:gd name="connsiteX7" fmla="*/ 171615 w 208544"/>
                  <a:gd name="connsiteY7" fmla="*/ 190406 h 211236"/>
                  <a:gd name="connsiteX8" fmla="*/ 104272 w 208544"/>
                  <a:gd name="connsiteY8" fmla="*/ 211095 h 211236"/>
                  <a:gd name="connsiteX9" fmla="*/ 104272 w 208544"/>
                  <a:gd name="connsiteY9" fmla="*/ 177993 h 211236"/>
                  <a:gd name="connsiteX10" fmla="*/ 143374 w 208544"/>
                  <a:gd name="connsiteY10" fmla="*/ 160407 h 211236"/>
                  <a:gd name="connsiteX11" fmla="*/ 158581 w 208544"/>
                  <a:gd name="connsiteY11" fmla="*/ 105582 h 211236"/>
                  <a:gd name="connsiteX12" fmla="*/ 140116 w 208544"/>
                  <a:gd name="connsiteY12" fmla="*/ 46619 h 211236"/>
                  <a:gd name="connsiteX13" fmla="*/ 105358 w 208544"/>
                  <a:gd name="connsiteY13" fmla="*/ 33171 h 211236"/>
                  <a:gd name="connsiteX14" fmla="*/ 66256 w 208544"/>
                  <a:gd name="connsiteY14" fmla="*/ 50757 h 211236"/>
                  <a:gd name="connsiteX15" fmla="*/ 51050 w 208544"/>
                  <a:gd name="connsiteY15" fmla="*/ 105582 h 211236"/>
                  <a:gd name="connsiteX16" fmla="*/ 70601 w 208544"/>
                  <a:gd name="connsiteY16" fmla="*/ 164545 h 211236"/>
                  <a:gd name="connsiteX17" fmla="*/ 104272 w 208544"/>
                  <a:gd name="connsiteY17" fmla="*/ 177993 h 2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544" h="211236">
                    <a:moveTo>
                      <a:pt x="104272" y="211095"/>
                    </a:moveTo>
                    <a:cubicBezTo>
                      <a:pt x="76184" y="212083"/>
                      <a:pt x="48834" y="202409"/>
                      <a:pt x="28240" y="184200"/>
                    </a:cubicBezTo>
                    <a:cubicBezTo>
                      <a:pt x="8689" y="165580"/>
                      <a:pt x="0" y="139719"/>
                      <a:pt x="0" y="105582"/>
                    </a:cubicBezTo>
                    <a:cubicBezTo>
                      <a:pt x="0" y="67308"/>
                      <a:pt x="11948" y="39378"/>
                      <a:pt x="36930" y="20758"/>
                    </a:cubicBezTo>
                    <a:cubicBezTo>
                      <a:pt x="56318" y="6896"/>
                      <a:pt x="80029" y="-387"/>
                      <a:pt x="104272" y="69"/>
                    </a:cubicBezTo>
                    <a:cubicBezTo>
                      <a:pt x="132361" y="-919"/>
                      <a:pt x="159710" y="8755"/>
                      <a:pt x="180304" y="26964"/>
                    </a:cubicBezTo>
                    <a:cubicBezTo>
                      <a:pt x="199855" y="45584"/>
                      <a:pt x="208545" y="71445"/>
                      <a:pt x="208545" y="105582"/>
                    </a:cubicBezTo>
                    <a:cubicBezTo>
                      <a:pt x="208545" y="143856"/>
                      <a:pt x="196597" y="171786"/>
                      <a:pt x="171615" y="190406"/>
                    </a:cubicBezTo>
                    <a:cubicBezTo>
                      <a:pt x="152629" y="204998"/>
                      <a:pt x="128635" y="212370"/>
                      <a:pt x="104272" y="211095"/>
                    </a:cubicBezTo>
                    <a:close/>
                    <a:moveTo>
                      <a:pt x="104272" y="177993"/>
                    </a:moveTo>
                    <a:cubicBezTo>
                      <a:pt x="119479" y="178304"/>
                      <a:pt x="133968" y="171792"/>
                      <a:pt x="143374" y="160407"/>
                    </a:cubicBezTo>
                    <a:cubicBezTo>
                      <a:pt x="154432" y="144138"/>
                      <a:pt x="159765" y="124932"/>
                      <a:pt x="158581" y="105582"/>
                    </a:cubicBezTo>
                    <a:cubicBezTo>
                      <a:pt x="158581" y="78687"/>
                      <a:pt x="152064" y="59032"/>
                      <a:pt x="140116" y="46619"/>
                    </a:cubicBezTo>
                    <a:cubicBezTo>
                      <a:pt x="131079" y="37619"/>
                      <a:pt x="118425" y="32726"/>
                      <a:pt x="105358" y="33171"/>
                    </a:cubicBezTo>
                    <a:cubicBezTo>
                      <a:pt x="90152" y="32860"/>
                      <a:pt x="75663" y="39372"/>
                      <a:pt x="66256" y="50757"/>
                    </a:cubicBezTo>
                    <a:cubicBezTo>
                      <a:pt x="55199" y="67027"/>
                      <a:pt x="49866" y="86232"/>
                      <a:pt x="51050" y="105582"/>
                    </a:cubicBezTo>
                    <a:cubicBezTo>
                      <a:pt x="51050" y="132478"/>
                      <a:pt x="57567" y="152132"/>
                      <a:pt x="70601" y="164545"/>
                    </a:cubicBezTo>
                    <a:cubicBezTo>
                      <a:pt x="79388" y="173276"/>
                      <a:pt x="91575" y="178145"/>
                      <a:pt x="104272" y="177993"/>
                    </a:cubicBezTo>
                    <a:close/>
                  </a:path>
                </a:pathLst>
              </a:custGeom>
              <a:grpFill/>
              <a:ln w="10842" cap="flat">
                <a:noFill/>
                <a:prstDash val="solid"/>
                <a:miter/>
              </a:ln>
            </p:spPr>
            <p:txBody>
              <a:bodyPr rtlCol="0" anchor="ctr"/>
              <a:lstStyle/>
              <a:p>
                <a:endParaRPr lang="en-US">
                  <a:solidFill>
                    <a:schemeClr val="bg1"/>
                  </a:solidFill>
                </a:endParaRPr>
              </a:p>
            </p:txBody>
          </p:sp>
          <p:sp>
            <p:nvSpPr>
              <p:cNvPr id="27" name="Freeform 26">
                <a:extLst>
                  <a:ext uri="{FF2B5EF4-FFF2-40B4-BE49-F238E27FC236}">
                    <a16:creationId xmlns:a16="http://schemas.microsoft.com/office/drawing/2014/main" id="{4CFE5B2C-EDB7-ABF4-6725-FB87AE43FB6A}"/>
                  </a:ext>
                </a:extLst>
              </p:cNvPr>
              <p:cNvSpPr/>
              <p:nvPr/>
            </p:nvSpPr>
            <p:spPr>
              <a:xfrm>
                <a:off x="2138925" y="2469340"/>
                <a:ext cx="177045" cy="202750"/>
              </a:xfrm>
              <a:custGeom>
                <a:avLst/>
                <a:gdLst>
                  <a:gd name="connsiteX0" fmla="*/ 134685 w 177045"/>
                  <a:gd name="connsiteY0" fmla="*/ 0 h 202750"/>
                  <a:gd name="connsiteX1" fmla="*/ 177046 w 177045"/>
                  <a:gd name="connsiteY1" fmla="*/ 0 h 202750"/>
                  <a:gd name="connsiteX2" fmla="*/ 177046 w 177045"/>
                  <a:gd name="connsiteY2" fmla="*/ 202751 h 202750"/>
                  <a:gd name="connsiteX3" fmla="*/ 125996 w 177045"/>
                  <a:gd name="connsiteY3" fmla="*/ 202751 h 202750"/>
                  <a:gd name="connsiteX4" fmla="*/ 42361 w 177045"/>
                  <a:gd name="connsiteY4" fmla="*/ 58963 h 202750"/>
                  <a:gd name="connsiteX5" fmla="*/ 42361 w 177045"/>
                  <a:gd name="connsiteY5" fmla="*/ 202751 h 202750"/>
                  <a:gd name="connsiteX6" fmla="*/ 0 w 177045"/>
                  <a:gd name="connsiteY6" fmla="*/ 202751 h 202750"/>
                  <a:gd name="connsiteX7" fmla="*/ 0 w 177045"/>
                  <a:gd name="connsiteY7" fmla="*/ 0 h 202750"/>
                  <a:gd name="connsiteX8" fmla="*/ 55395 w 177045"/>
                  <a:gd name="connsiteY8" fmla="*/ 0 h 202750"/>
                  <a:gd name="connsiteX9" fmla="*/ 135771 w 177045"/>
                  <a:gd name="connsiteY9" fmla="*/ 138615 h 202750"/>
                  <a:gd name="connsiteX10" fmla="*/ 135771 w 177045"/>
                  <a:gd name="connsiteY10" fmla="*/ 0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045" h="202750">
                    <a:moveTo>
                      <a:pt x="134685" y="0"/>
                    </a:moveTo>
                    <a:lnTo>
                      <a:pt x="177046" y="0"/>
                    </a:lnTo>
                    <a:lnTo>
                      <a:pt x="177046" y="202751"/>
                    </a:lnTo>
                    <a:lnTo>
                      <a:pt x="125996" y="202751"/>
                    </a:lnTo>
                    <a:lnTo>
                      <a:pt x="42361" y="58963"/>
                    </a:lnTo>
                    <a:lnTo>
                      <a:pt x="42361" y="202751"/>
                    </a:lnTo>
                    <a:lnTo>
                      <a:pt x="0" y="202751"/>
                    </a:lnTo>
                    <a:lnTo>
                      <a:pt x="0" y="0"/>
                    </a:lnTo>
                    <a:lnTo>
                      <a:pt x="55395" y="0"/>
                    </a:lnTo>
                    <a:lnTo>
                      <a:pt x="135771" y="138615"/>
                    </a:lnTo>
                    <a:lnTo>
                      <a:pt x="135771" y="0"/>
                    </a:lnTo>
                    <a:close/>
                  </a:path>
                </a:pathLst>
              </a:custGeom>
              <a:grpFill/>
              <a:ln w="10842" cap="flat">
                <a:noFill/>
                <a:prstDash val="solid"/>
                <a:miter/>
              </a:ln>
            </p:spPr>
            <p:txBody>
              <a:bodyPr rtlCol="0" anchor="ctr"/>
              <a:lstStyle/>
              <a:p>
                <a:endParaRPr lang="en-US">
                  <a:solidFill>
                    <a:schemeClr val="bg1"/>
                  </a:solidFill>
                </a:endParaRPr>
              </a:p>
            </p:txBody>
          </p:sp>
          <p:sp>
            <p:nvSpPr>
              <p:cNvPr id="28" name="Freeform 27">
                <a:extLst>
                  <a:ext uri="{FF2B5EF4-FFF2-40B4-BE49-F238E27FC236}">
                    <a16:creationId xmlns:a16="http://schemas.microsoft.com/office/drawing/2014/main" id="{7A9D16A6-AF0A-F56B-DF98-B5F5F6F8F6C4}"/>
                  </a:ext>
                </a:extLst>
              </p:cNvPr>
              <p:cNvSpPr/>
              <p:nvPr/>
            </p:nvSpPr>
            <p:spPr>
              <a:xfrm>
                <a:off x="2393089" y="2469340"/>
                <a:ext cx="186821" cy="202750"/>
              </a:xfrm>
              <a:custGeom>
                <a:avLst/>
                <a:gdLst>
                  <a:gd name="connsiteX0" fmla="*/ 0 w 186821"/>
                  <a:gd name="connsiteY0" fmla="*/ 0 h 202750"/>
                  <a:gd name="connsiteX1" fmla="*/ 80377 w 186821"/>
                  <a:gd name="connsiteY1" fmla="*/ 0 h 202750"/>
                  <a:gd name="connsiteX2" fmla="*/ 186821 w 186821"/>
                  <a:gd name="connsiteY2" fmla="*/ 101375 h 202750"/>
                  <a:gd name="connsiteX3" fmla="*/ 81463 w 186821"/>
                  <a:gd name="connsiteY3" fmla="*/ 202751 h 202750"/>
                  <a:gd name="connsiteX4" fmla="*/ 1086 w 186821"/>
                  <a:gd name="connsiteY4" fmla="*/ 202751 h 202750"/>
                  <a:gd name="connsiteX5" fmla="*/ 1086 w 186821"/>
                  <a:gd name="connsiteY5" fmla="*/ 0 h 202750"/>
                  <a:gd name="connsiteX6" fmla="*/ 80377 w 186821"/>
                  <a:gd name="connsiteY6" fmla="*/ 32068 h 202750"/>
                  <a:gd name="connsiteX7" fmla="*/ 49964 w 186821"/>
                  <a:gd name="connsiteY7" fmla="*/ 32068 h 202750"/>
                  <a:gd name="connsiteX8" fmla="*/ 49964 w 186821"/>
                  <a:gd name="connsiteY8" fmla="*/ 169649 h 202750"/>
                  <a:gd name="connsiteX9" fmla="*/ 80377 w 186821"/>
                  <a:gd name="connsiteY9" fmla="*/ 169649 h 202750"/>
                  <a:gd name="connsiteX10" fmla="*/ 135771 w 186821"/>
                  <a:gd name="connsiteY10" fmla="*/ 101375 h 202750"/>
                  <a:gd name="connsiteX11" fmla="*/ 118392 w 186821"/>
                  <a:gd name="connsiteY11" fmla="*/ 46550 h 202750"/>
                  <a:gd name="connsiteX12" fmla="*/ 80377 w 186821"/>
                  <a:gd name="connsiteY12" fmla="*/ 32068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821" h="202750">
                    <a:moveTo>
                      <a:pt x="0" y="0"/>
                    </a:moveTo>
                    <a:lnTo>
                      <a:pt x="80377" y="0"/>
                    </a:lnTo>
                    <a:cubicBezTo>
                      <a:pt x="150978" y="0"/>
                      <a:pt x="186821" y="34137"/>
                      <a:pt x="186821" y="101375"/>
                    </a:cubicBezTo>
                    <a:cubicBezTo>
                      <a:pt x="186821" y="168614"/>
                      <a:pt x="152064" y="202751"/>
                      <a:pt x="81463" y="202751"/>
                    </a:cubicBezTo>
                    <a:lnTo>
                      <a:pt x="1086" y="202751"/>
                    </a:lnTo>
                    <a:lnTo>
                      <a:pt x="1086" y="0"/>
                    </a:lnTo>
                    <a:close/>
                    <a:moveTo>
                      <a:pt x="80377" y="32068"/>
                    </a:moveTo>
                    <a:lnTo>
                      <a:pt x="49964" y="32068"/>
                    </a:lnTo>
                    <a:lnTo>
                      <a:pt x="49964" y="169649"/>
                    </a:lnTo>
                    <a:lnTo>
                      <a:pt x="80377" y="169649"/>
                    </a:lnTo>
                    <a:cubicBezTo>
                      <a:pt x="117306" y="169649"/>
                      <a:pt x="135771" y="146891"/>
                      <a:pt x="135771" y="101375"/>
                    </a:cubicBezTo>
                    <a:cubicBezTo>
                      <a:pt x="135771" y="76549"/>
                      <a:pt x="130340" y="57929"/>
                      <a:pt x="118392" y="46550"/>
                    </a:cubicBezTo>
                    <a:cubicBezTo>
                      <a:pt x="108552" y="36669"/>
                      <a:pt x="94660" y="31378"/>
                      <a:pt x="80377" y="32068"/>
                    </a:cubicBezTo>
                    <a:close/>
                  </a:path>
                </a:pathLst>
              </a:custGeom>
              <a:grpFill/>
              <a:ln w="10842" cap="flat">
                <a:noFill/>
                <a:prstDash val="solid"/>
                <a:miter/>
              </a:ln>
            </p:spPr>
            <p:txBody>
              <a:bodyPr rtlCol="0" anchor="ctr"/>
              <a:lstStyle/>
              <a:p>
                <a:endParaRPr lang="en-US">
                  <a:solidFill>
                    <a:schemeClr val="bg1"/>
                  </a:solidFill>
                </a:endParaRPr>
              </a:p>
            </p:txBody>
          </p:sp>
        </p:grpSp>
      </p:grpSp>
      <p:grpSp>
        <p:nvGrpSpPr>
          <p:cNvPr id="20" name="Group 19">
            <a:extLst>
              <a:ext uri="{FF2B5EF4-FFF2-40B4-BE49-F238E27FC236}">
                <a16:creationId xmlns:a16="http://schemas.microsoft.com/office/drawing/2014/main" id="{12DEAA55-BEB2-3F04-DF00-B784B4F35D2B}"/>
              </a:ext>
            </a:extLst>
          </p:cNvPr>
          <p:cNvGrpSpPr>
            <a:grpSpLocks noChangeAspect="1"/>
          </p:cNvGrpSpPr>
          <p:nvPr userDrawn="1"/>
        </p:nvGrpSpPr>
        <p:grpSpPr>
          <a:xfrm>
            <a:off x="535738" y="314817"/>
            <a:ext cx="1348441" cy="367586"/>
            <a:chOff x="3837709" y="836121"/>
            <a:chExt cx="1468582" cy="400336"/>
          </a:xfrm>
          <a:solidFill>
            <a:schemeClr val="bg1"/>
          </a:solidFill>
        </p:grpSpPr>
        <p:grpSp>
          <p:nvGrpSpPr>
            <p:cNvPr id="21" name="Group 20">
              <a:extLst>
                <a:ext uri="{FF2B5EF4-FFF2-40B4-BE49-F238E27FC236}">
                  <a16:creationId xmlns:a16="http://schemas.microsoft.com/office/drawing/2014/main" id="{4F5CF411-ECA0-D6AB-FAEF-EEA1A793607D}"/>
                </a:ext>
              </a:extLst>
            </p:cNvPr>
            <p:cNvGrpSpPr/>
            <p:nvPr/>
          </p:nvGrpSpPr>
          <p:grpSpPr>
            <a:xfrm>
              <a:off x="3837709" y="1047428"/>
              <a:ext cx="563901" cy="126511"/>
              <a:chOff x="2826390" y="-407669"/>
              <a:chExt cx="1216132" cy="272841"/>
            </a:xfrm>
            <a:grpFill/>
          </p:grpSpPr>
          <p:sp>
            <p:nvSpPr>
              <p:cNvPr id="40" name="Freeform 39">
                <a:extLst>
                  <a:ext uri="{FF2B5EF4-FFF2-40B4-BE49-F238E27FC236}">
                    <a16:creationId xmlns:a16="http://schemas.microsoft.com/office/drawing/2014/main" id="{961FB425-7B62-53B9-CD12-C796827F3E0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EE5DD46-670E-F50E-0352-24158A25D7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BF313EE-76CF-8482-4EA2-D975A5C9AA7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C1BDCBA9-E1C0-BCA2-0635-F2F60FFE86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3C276EE9-54EE-077A-A2DB-03D9A0116FC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A550339-E531-E7E5-A2D4-5167D76227D2}"/>
                </a:ext>
              </a:extLst>
            </p:cNvPr>
            <p:cNvGrpSpPr/>
            <p:nvPr/>
          </p:nvGrpSpPr>
          <p:grpSpPr>
            <a:xfrm>
              <a:off x="4468299" y="836121"/>
              <a:ext cx="837992" cy="400336"/>
              <a:chOff x="4186345" y="-863385"/>
              <a:chExt cx="1807247" cy="863385"/>
            </a:xfrm>
            <a:grpFill/>
          </p:grpSpPr>
          <p:sp>
            <p:nvSpPr>
              <p:cNvPr id="23" name="Freeform 22">
                <a:extLst>
                  <a:ext uri="{FF2B5EF4-FFF2-40B4-BE49-F238E27FC236}">
                    <a16:creationId xmlns:a16="http://schemas.microsoft.com/office/drawing/2014/main" id="{DD5DC53A-CCD0-5BC7-1C87-82DC9385EA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95F2BC-6108-90FC-E19D-714C31B288C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D701AAE-5632-FCF8-5C45-CF83260FE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2C17C3E-57D5-0C3A-0940-9774BD7080D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8F171B36-28C4-2A94-3F4B-36C8644BEA3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15" name="TextBox 14">
            <a:extLst>
              <a:ext uri="{FF2B5EF4-FFF2-40B4-BE49-F238E27FC236}">
                <a16:creationId xmlns:a16="http://schemas.microsoft.com/office/drawing/2014/main" id="{0DF2EEAE-D9B5-CB4A-A159-B9640427B4DF}"/>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dirty="0">
                <a:solidFill>
                  <a:schemeClr val="bg1"/>
                </a:solidFill>
              </a:rPr>
              <a:t>#CiscoLive</a:t>
            </a:r>
          </a:p>
        </p:txBody>
      </p:sp>
    </p:spTree>
    <p:extLst>
      <p:ext uri="{BB962C8B-B14F-4D97-AF65-F5344CB8AC3E}">
        <p14:creationId xmlns:p14="http://schemas.microsoft.com/office/powerpoint/2010/main" val="9587595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51C2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587927-90CE-6007-DE35-1DAB96215617}"/>
              </a:ext>
            </a:extLst>
          </p:cNvPr>
          <p:cNvPicPr>
            <a:picLocks noChangeAspect="1"/>
          </p:cNvPicPr>
          <p:nvPr userDrawn="1"/>
        </p:nvPicPr>
        <p:blipFill>
          <a:blip r:embed="rId2"/>
          <a:stretch>
            <a:fillRect/>
          </a:stretch>
        </p:blipFill>
        <p:spPr>
          <a:xfrm>
            <a:off x="1755648" y="2492178"/>
            <a:ext cx="7388352" cy="2651322"/>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7" y="3232757"/>
            <a:ext cx="4767778" cy="554375"/>
          </a:xfrm>
          <a:prstGeom prst="rect">
            <a:avLst/>
          </a:prstGeom>
        </p:spPr>
        <p:txBody>
          <a:bodyPr lIns="91420" tIns="45710" rIns="91420" bIns="45710" anchor="b" anchorCtr="0">
            <a:noAutofit/>
          </a:bodyPr>
          <a:lstStyle>
            <a:lvl1pPr marL="0" marR="0" indent="0" algn="l" defTabSz="684213" rtl="0" eaLnBrk="1" fontAlgn="base" latinLnBrk="0" hangingPunct="1">
              <a:lnSpc>
                <a:spcPct val="95000"/>
              </a:lnSpc>
              <a:spcBef>
                <a:spcPts val="0"/>
              </a:spcBef>
              <a:spcAft>
                <a:spcPct val="0"/>
              </a:spcAft>
              <a:buClr>
                <a:schemeClr val="tx2"/>
              </a:buClr>
              <a:buSzPct val="90000"/>
              <a:buFont typeface="Arial" charset="0"/>
              <a:buNone/>
              <a:tabLst/>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@X handle</a:t>
            </a:r>
          </a:p>
        </p:txBody>
      </p:sp>
      <p:sp>
        <p:nvSpPr>
          <p:cNvPr id="17" name="Text Placeholder 38"/>
          <p:cNvSpPr>
            <a:spLocks noGrp="1"/>
          </p:cNvSpPr>
          <p:nvPr>
            <p:ph type="body" sz="quarter" idx="11" hasCustomPrompt="1"/>
          </p:nvPr>
        </p:nvSpPr>
        <p:spPr>
          <a:xfrm>
            <a:off x="446360" y="3722012"/>
            <a:ext cx="476618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6998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205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413718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332E03-91EF-1014-3AEC-811D45DDC789}"/>
              </a:ext>
            </a:extLst>
          </p:cNvPr>
          <p:cNvPicPr>
            <a:picLocks noChangeAspect="1"/>
          </p:cNvPicPr>
          <p:nvPr userDrawn="1"/>
        </p:nvPicPr>
        <p:blipFill>
          <a:blip r:embed="rId2"/>
          <a:stretch>
            <a:fillRect/>
          </a:stretch>
        </p:blipFill>
        <p:spPr>
          <a:xfrm>
            <a:off x="1755648" y="2492178"/>
            <a:ext cx="7388352" cy="2651322"/>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238293"/>
            <a:ext cx="4764024" cy="554375"/>
          </a:xfrm>
          <a:prstGeom prst="rect">
            <a:avLst/>
          </a:prstGeom>
        </p:spPr>
        <p:txBody>
          <a:bodyPr lIns="91420" tIns="45710" rIns="91420" bIns="45710" anchor="b" anchorCtr="0">
            <a:noAutofit/>
          </a:bodyPr>
          <a:lstStyle>
            <a:lvl1pPr marL="0" indent="0" algn="l">
              <a:spcBef>
                <a:spcPts val="0"/>
              </a:spcBef>
              <a:buNone/>
              <a:defRPr sz="1600" b="0" i="0">
                <a:solidFill>
                  <a:schemeClr val="bg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solidFill>
                  <a:schemeClr val="bg1"/>
                </a:solidFill>
              </a:rPr>
              <a:t>@X handle</a:t>
            </a:r>
            <a:endParaRPr lang="en-US" dirty="0"/>
          </a:p>
        </p:txBody>
      </p:sp>
      <p:sp>
        <p:nvSpPr>
          <p:cNvPr id="17" name="Text Placeholder 38"/>
          <p:cNvSpPr>
            <a:spLocks noGrp="1"/>
          </p:cNvSpPr>
          <p:nvPr>
            <p:ph type="body" sz="quarter" idx="11" hasCustomPrompt="1"/>
          </p:nvPr>
        </p:nvSpPr>
        <p:spPr>
          <a:xfrm>
            <a:off x="446359" y="3727548"/>
            <a:ext cx="4764024"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75522"/>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1"/>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7588"/>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1"/>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1"/>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93664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9BC7C1-CBF7-4609-7157-F4FEC8E29F42}"/>
              </a:ext>
            </a:extLst>
          </p:cNvPr>
          <p:cNvPicPr>
            <a:picLocks noChangeAspect="1"/>
          </p:cNvPicPr>
          <p:nvPr userDrawn="1"/>
        </p:nvPicPr>
        <p:blipFill rotWithShape="1">
          <a:blip r:embed="rId2"/>
          <a:srcRect l="1560"/>
          <a:stretch/>
        </p:blipFill>
        <p:spPr>
          <a:xfrm>
            <a:off x="0" y="157734"/>
            <a:ext cx="4573364" cy="4828032"/>
          </a:xfrm>
          <a:prstGeom prst="rect">
            <a:avLst/>
          </a:prstGeom>
        </p:spPr>
      </p:pic>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20583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696185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EB268D-1521-2EAC-6593-3ADF2F3FF3AB}"/>
              </a:ext>
            </a:extLst>
          </p:cNvPr>
          <p:cNvPicPr>
            <a:picLocks noChangeAspect="1"/>
          </p:cNvPicPr>
          <p:nvPr userDrawn="1"/>
        </p:nvPicPr>
        <p:blipFill rotWithShape="1">
          <a:blip r:embed="rId2"/>
          <a:srcRect l="1485" t="46695" r="46995" b="46695"/>
          <a:stretch/>
        </p:blipFill>
        <p:spPr>
          <a:xfrm>
            <a:off x="0" y="0"/>
            <a:ext cx="9144002" cy="12192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TextBox 12">
            <a:extLst>
              <a:ext uri="{FF2B5EF4-FFF2-40B4-BE49-F238E27FC236}">
                <a16:creationId xmlns:a16="http://schemas.microsoft.com/office/drawing/2014/main" id="{2EEAC03F-B0CE-1F4E-BCCB-6F1F2923D86E}"/>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itle 2">
            <a:extLst>
              <a:ext uri="{FF2B5EF4-FFF2-40B4-BE49-F238E27FC236}">
                <a16:creationId xmlns:a16="http://schemas.microsoft.com/office/drawing/2014/main" id="{918DF5AE-8D5B-F141-ACBC-503404AFF81D}"/>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sp>
        <p:nvSpPr>
          <p:cNvPr id="15" name="Footer Placeholder 2">
            <a:extLst>
              <a:ext uri="{FF2B5EF4-FFF2-40B4-BE49-F238E27FC236}">
                <a16:creationId xmlns:a16="http://schemas.microsoft.com/office/drawing/2014/main" id="{E1277112-482E-1947-814F-DADBA891D12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6" name="Group 15">
            <a:extLst>
              <a:ext uri="{FF2B5EF4-FFF2-40B4-BE49-F238E27FC236}">
                <a16:creationId xmlns:a16="http://schemas.microsoft.com/office/drawing/2014/main" id="{E4C6568A-8090-1E4E-B084-F234785BF10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grp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45714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gue">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BEAB8-45F5-455C-A20F-B888547CE057}"/>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650999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gue 2">
    <p:bg>
      <p:bgPr>
        <a:solidFill>
          <a:srgbClr val="051C2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51722-4AC8-34F6-390D-16FE0E3A9354}"/>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grpSp>
        <p:nvGrpSpPr>
          <p:cNvPr id="11" name="Group 10">
            <a:extLst>
              <a:ext uri="{FF2B5EF4-FFF2-40B4-BE49-F238E27FC236}">
                <a16:creationId xmlns:a16="http://schemas.microsoft.com/office/drawing/2014/main" id="{D6DB497E-9AE8-214E-ADAE-EB78FF7DC5BE}"/>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spTree>
    <p:extLst>
      <p:ext uri="{BB962C8B-B14F-4D97-AF65-F5344CB8AC3E}">
        <p14:creationId xmlns:p14="http://schemas.microsoft.com/office/powerpoint/2010/main" val="14834789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gue 3">
    <p:bg>
      <p:bgPr>
        <a:solidFill>
          <a:srgbClr val="051C2C"/>
        </a:solidFill>
        <a:effectLst/>
      </p:bgPr>
    </p:bg>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9" name="Picture 8">
            <a:extLst>
              <a:ext uri="{FF2B5EF4-FFF2-40B4-BE49-F238E27FC236}">
                <a16:creationId xmlns:a16="http://schemas.microsoft.com/office/drawing/2014/main" id="{0F955C2B-B708-EF59-73A1-1EE1A62D9EED}"/>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Tree>
    <p:extLst>
      <p:ext uri="{BB962C8B-B14F-4D97-AF65-F5344CB8AC3E}">
        <p14:creationId xmlns:p14="http://schemas.microsoft.com/office/powerpoint/2010/main" val="34264698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gue 4">
    <p:bg>
      <p:bgPr>
        <a:solidFill>
          <a:srgbClr val="051C2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32D8E2-C47B-4579-FFC1-920997E43A31}"/>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479226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gue 5">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C53214-923A-46BC-56F0-978A3B8922CE}"/>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57837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BEAB8-45F5-455C-A20F-B888547CE057}"/>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55721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gue Video ">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7DC8887-AB91-D351-47B0-851EE0ADEE50}"/>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2BD6BEBE-E0E1-21F2-4484-A8C3FDEF580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8936022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gue Video 2">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D45627-DEAC-782B-EFE7-E1E8F1FBA5F2}"/>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A8B7CBAA-791A-EE1B-2A4F-AE51BB7E9657}"/>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1776521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gue Demo">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8EA0AA-46D7-0E6C-A15E-1C337F79DE5C}"/>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9A478F9-58DF-FC53-AAD2-6501CF9B18A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5641686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gue Demo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9CE5A-81BF-E03B-AC1B-D41D733FB60D}"/>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6C003CD-73BA-7AFD-C79C-1B572013B732}"/>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064011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2FE728-F84D-5893-C2ED-85DD63B605B1}"/>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1" name="Group 10">
            <a:extLst>
              <a:ext uri="{FF2B5EF4-FFF2-40B4-BE49-F238E27FC236}">
                <a16:creationId xmlns:a16="http://schemas.microsoft.com/office/drawing/2014/main" id="{5023330D-4CEB-164F-A808-148F5420532F}"/>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632816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rgbClr val="051C2C"/>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Tx/>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Tx/>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Tx/>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Session ID</a:t>
            </a:r>
          </a:p>
        </p:txBody>
      </p:sp>
      <p:grpSp>
        <p:nvGrpSpPr>
          <p:cNvPr id="2" name="Group 1">
            <a:extLst>
              <a:ext uri="{FF2B5EF4-FFF2-40B4-BE49-F238E27FC236}">
                <a16:creationId xmlns:a16="http://schemas.microsoft.com/office/drawing/2014/main" id="{E2043521-88A7-313B-72AE-EB05C4D59ACA}"/>
              </a:ext>
            </a:extLst>
          </p:cNvPr>
          <p:cNvGrpSpPr/>
          <p:nvPr userDrawn="1"/>
        </p:nvGrpSpPr>
        <p:grpSpPr>
          <a:xfrm>
            <a:off x="536418" y="4785947"/>
            <a:ext cx="1005840" cy="274194"/>
            <a:chOff x="536418" y="4785947"/>
            <a:chExt cx="1005840" cy="274194"/>
          </a:xfrm>
          <a:solidFill>
            <a:schemeClr val="bg2"/>
          </a:solidFill>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grp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5" name="Picture 14">
            <a:extLst>
              <a:ext uri="{FF2B5EF4-FFF2-40B4-BE49-F238E27FC236}">
                <a16:creationId xmlns:a16="http://schemas.microsoft.com/office/drawing/2014/main" id="{E6F12B99-C16A-ACF3-24B6-939A069F722F}"/>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38025356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67C7E5BD-1733-7A48-8718-16744C3E1F9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AC82C7BB-D83B-E54D-938F-A9C2E995AB22}"/>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226348B8-E873-E94D-B715-43A0B714E79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1" name="Group 10">
            <a:extLst>
              <a:ext uri="{FF2B5EF4-FFF2-40B4-BE49-F238E27FC236}">
                <a16:creationId xmlns:a16="http://schemas.microsoft.com/office/drawing/2014/main" id="{DA06DA18-22F5-9341-8B98-98D126AAF812}"/>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975622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4" name="Group 13">
            <a:extLst>
              <a:ext uri="{FF2B5EF4-FFF2-40B4-BE49-F238E27FC236}">
                <a16:creationId xmlns:a16="http://schemas.microsoft.com/office/drawing/2014/main" id="{540A7D92-0E41-B14B-B65C-B8B673712FA5}"/>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631D3698-9879-E54C-DC38-2870DEB0E715}"/>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26420787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Subtitle and Bullet_Dark">
    <p:bg>
      <p:bgPr>
        <a:solidFill>
          <a:srgbClr val="051C2C"/>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F3450-EB02-F4E5-03E3-EA96A16C01E0}"/>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Session ID</a:t>
            </a:r>
          </a:p>
        </p:txBody>
      </p:sp>
      <p:grpSp>
        <p:nvGrpSpPr>
          <p:cNvPr id="3" name="Group 2">
            <a:extLst>
              <a:ext uri="{FF2B5EF4-FFF2-40B4-BE49-F238E27FC236}">
                <a16:creationId xmlns:a16="http://schemas.microsoft.com/office/drawing/2014/main" id="{E534BC9E-DD41-5399-0A86-AF3716A7F82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grp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672316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12" name="Rectangle 4">
            <a:extLst>
              <a:ext uri="{FF2B5EF4-FFF2-40B4-BE49-F238E27FC236}">
                <a16:creationId xmlns:a16="http://schemas.microsoft.com/office/drawing/2014/main" id="{9867D10A-E493-8F42-853D-F00CCBADF8B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BBF9D966-CF42-3647-BCF1-7869D86B3B7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BE986F06-8E2C-1E4C-90C3-171D8D2450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4" name="Group 13">
            <a:extLst>
              <a:ext uri="{FF2B5EF4-FFF2-40B4-BE49-F238E27FC236}">
                <a16:creationId xmlns:a16="http://schemas.microsoft.com/office/drawing/2014/main" id="{8038D1F5-1170-364A-8D3F-6654EB2B237B}"/>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520517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2">
    <p:bg>
      <p:bgPr>
        <a:solidFill>
          <a:srgbClr val="051C2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51722-4AC8-34F6-390D-16FE0E3A9354}"/>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grpSp>
        <p:nvGrpSpPr>
          <p:cNvPr id="11" name="Group 10">
            <a:extLst>
              <a:ext uri="{FF2B5EF4-FFF2-40B4-BE49-F238E27FC236}">
                <a16:creationId xmlns:a16="http://schemas.microsoft.com/office/drawing/2014/main" id="{D6DB497E-9AE8-214E-ADAE-EB78FF7DC5BE}"/>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spTree>
    <p:extLst>
      <p:ext uri="{BB962C8B-B14F-4D97-AF65-F5344CB8AC3E}">
        <p14:creationId xmlns:p14="http://schemas.microsoft.com/office/powerpoint/2010/main" val="33760805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982794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ullet_Title only_Dark">
    <p:bg>
      <p:bgPr>
        <a:solidFill>
          <a:srgbClr val="051C2C"/>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Session ID</a:t>
            </a:r>
          </a:p>
        </p:txBody>
      </p:sp>
      <p:grpSp>
        <p:nvGrpSpPr>
          <p:cNvPr id="2" name="Group 1">
            <a:extLst>
              <a:ext uri="{FF2B5EF4-FFF2-40B4-BE49-F238E27FC236}">
                <a16:creationId xmlns:a16="http://schemas.microsoft.com/office/drawing/2014/main" id="{DE01ED3F-392E-7842-55A9-45A460F3FC6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grp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881644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6337AA91-CAF9-B243-9407-B8CD907B765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A1E888-9D8C-4441-B932-5B763634137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86BD0F26-8837-324E-A1F8-788F44BB99D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1" name="Group 10">
            <a:extLst>
              <a:ext uri="{FF2B5EF4-FFF2-40B4-BE49-F238E27FC236}">
                <a16:creationId xmlns:a16="http://schemas.microsoft.com/office/drawing/2014/main" id="{1CD74829-1CC1-DF4B-BA97-EB60EA8F9C8C}"/>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889914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9761941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5" name="Rectangle 4">
            <a:extLst>
              <a:ext uri="{FF2B5EF4-FFF2-40B4-BE49-F238E27FC236}">
                <a16:creationId xmlns:a16="http://schemas.microsoft.com/office/drawing/2014/main" id="{56F41CB9-FE8C-4E48-847B-F1E34547B95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7" name="TextBox 16">
            <a:extLst>
              <a:ext uri="{FF2B5EF4-FFF2-40B4-BE49-F238E27FC236}">
                <a16:creationId xmlns:a16="http://schemas.microsoft.com/office/drawing/2014/main" id="{685432AB-065A-9342-9795-BF73F9348CF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20" name="Footer Placeholder 2">
            <a:extLst>
              <a:ext uri="{FF2B5EF4-FFF2-40B4-BE49-F238E27FC236}">
                <a16:creationId xmlns:a16="http://schemas.microsoft.com/office/drawing/2014/main" id="{09A5B415-06DE-9747-8161-8A6A955565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8" name="Group 17">
            <a:extLst>
              <a:ext uri="{FF2B5EF4-FFF2-40B4-BE49-F238E27FC236}">
                <a16:creationId xmlns:a16="http://schemas.microsoft.com/office/drawing/2014/main" id="{6B8FCEAE-70CB-7344-AE58-D8556B7673EC}"/>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grp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524851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4">
            <a:extLst>
              <a:ext uri="{FF2B5EF4-FFF2-40B4-BE49-F238E27FC236}">
                <a16:creationId xmlns:a16="http://schemas.microsoft.com/office/drawing/2014/main" id="{498560EB-0F6C-0B4B-985B-0F07C31EAE0B}"/>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5" name="TextBox 14">
            <a:extLst>
              <a:ext uri="{FF2B5EF4-FFF2-40B4-BE49-F238E27FC236}">
                <a16:creationId xmlns:a16="http://schemas.microsoft.com/office/drawing/2014/main" id="{D8F64191-CBF9-1C4A-BA57-224392FED34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8" name="Footer Placeholder 2">
            <a:extLst>
              <a:ext uri="{FF2B5EF4-FFF2-40B4-BE49-F238E27FC236}">
                <a16:creationId xmlns:a16="http://schemas.microsoft.com/office/drawing/2014/main" id="{CCFFF43F-6759-0249-A4F7-5D37F61F031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6" name="Group 15">
            <a:extLst>
              <a:ext uri="{FF2B5EF4-FFF2-40B4-BE49-F238E27FC236}">
                <a16:creationId xmlns:a16="http://schemas.microsoft.com/office/drawing/2014/main" id="{29862A5E-0C9C-7E47-A0BC-5A9DB1A87E7E}"/>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grp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grp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5969452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D7AAB1E2-9D67-384E-9019-56291A98B72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49A47124-895E-7242-A18E-B4556B8B444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4" name="Footer Placeholder 2">
            <a:extLst>
              <a:ext uri="{FF2B5EF4-FFF2-40B4-BE49-F238E27FC236}">
                <a16:creationId xmlns:a16="http://schemas.microsoft.com/office/drawing/2014/main" id="{F3FADB40-5363-6E42-AA9F-EAB42F8D5BC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731EB10C-FAB8-4E48-B95B-494694261C89}"/>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170948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082277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6EFD9213-9D47-B845-ADD7-36ED700D834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4" name="TextBox 13">
            <a:extLst>
              <a:ext uri="{FF2B5EF4-FFF2-40B4-BE49-F238E27FC236}">
                <a16:creationId xmlns:a16="http://schemas.microsoft.com/office/drawing/2014/main" id="{13E7D2EB-B688-8E45-AA8F-5809FF217EA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DC1415B1-FECC-A447-A39B-ACFBB3FAAAA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5" name="Group 14">
            <a:extLst>
              <a:ext uri="{FF2B5EF4-FFF2-40B4-BE49-F238E27FC236}">
                <a16:creationId xmlns:a16="http://schemas.microsoft.com/office/drawing/2014/main" id="{EACB712B-7954-C84B-8BC6-0508E0256BC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grp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253490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3B5C91C-4FAA-8A46-AE29-FEFCB428B44E}"/>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07089346-27F6-7742-93D7-EEA079845111}"/>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AB09D0A7-7DAE-A14E-B4AA-31D028A3C0E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3" name="Group 12">
            <a:extLst>
              <a:ext uri="{FF2B5EF4-FFF2-40B4-BE49-F238E27FC236}">
                <a16:creationId xmlns:a16="http://schemas.microsoft.com/office/drawing/2014/main" id="{45E11518-AC27-EB4C-AF16-D9EF1ECD48C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83535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3">
    <p:bg>
      <p:bgPr>
        <a:solidFill>
          <a:srgbClr val="051C2C"/>
        </a:solidFill>
        <a:effectLst/>
      </p:bgPr>
    </p:bg>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9" name="Picture 8">
            <a:extLst>
              <a:ext uri="{FF2B5EF4-FFF2-40B4-BE49-F238E27FC236}">
                <a16:creationId xmlns:a16="http://schemas.microsoft.com/office/drawing/2014/main" id="{0F955C2B-B708-EF59-73A1-1EE1A62D9EED}"/>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Tree>
    <p:extLst>
      <p:ext uri="{BB962C8B-B14F-4D97-AF65-F5344CB8AC3E}">
        <p14:creationId xmlns:p14="http://schemas.microsoft.com/office/powerpoint/2010/main" val="6775458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8" name="TextBox 7">
            <a:extLst>
              <a:ext uri="{FF2B5EF4-FFF2-40B4-BE49-F238E27FC236}">
                <a16:creationId xmlns:a16="http://schemas.microsoft.com/office/drawing/2014/main" id="{919F5567-0BEE-A94D-AE98-D5B36FA26AA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 name="Footer Placeholder 2">
            <a:extLst>
              <a:ext uri="{FF2B5EF4-FFF2-40B4-BE49-F238E27FC236}">
                <a16:creationId xmlns:a16="http://schemas.microsoft.com/office/drawing/2014/main" id="{E58FCF22-B404-B74C-9976-36DCA67D065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9" name="Group 8">
            <a:extLst>
              <a:ext uri="{FF2B5EF4-FFF2-40B4-BE49-F238E27FC236}">
                <a16:creationId xmlns:a16="http://schemas.microsoft.com/office/drawing/2014/main" id="{8EB33D21-E31D-D84A-9F9B-D0E0060610B2}"/>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8560785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16D97B-D0E9-B8A8-71D3-892866AB68CC}"/>
              </a:ext>
            </a:extLst>
          </p:cNvPr>
          <p:cNvPicPr>
            <a:picLocks noChangeAspect="1"/>
          </p:cNvPicPr>
          <p:nvPr userDrawn="1"/>
        </p:nvPicPr>
        <p:blipFill>
          <a:blip r:embed="rId2"/>
          <a:srcRect t="8409" r="46333" b="8409"/>
          <a:stretch>
            <a:fillRect/>
          </a:stretch>
        </p:blipFill>
        <p:spPr>
          <a:xfrm>
            <a:off x="5950788" y="0"/>
            <a:ext cx="3193212" cy="5143500"/>
          </a:xfrm>
          <a:custGeom>
            <a:avLst/>
            <a:gdLst>
              <a:gd name="connsiteX0" fmla="*/ 0 w 3193212"/>
              <a:gd name="connsiteY0" fmla="*/ 0 h 5143500"/>
              <a:gd name="connsiteX1" fmla="*/ 3193212 w 3193212"/>
              <a:gd name="connsiteY1" fmla="*/ 0 h 5143500"/>
              <a:gd name="connsiteX2" fmla="*/ 3193212 w 3193212"/>
              <a:gd name="connsiteY2" fmla="*/ 5143500 h 5143500"/>
              <a:gd name="connsiteX3" fmla="*/ 0 w 3193212"/>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193212" h="5143500">
                <a:moveTo>
                  <a:pt x="0" y="0"/>
                </a:moveTo>
                <a:lnTo>
                  <a:pt x="3193212" y="0"/>
                </a:lnTo>
                <a:lnTo>
                  <a:pt x="3193212" y="5143500"/>
                </a:lnTo>
                <a:lnTo>
                  <a:pt x="0" y="5143500"/>
                </a:lnTo>
                <a:close/>
              </a:path>
            </a:pathLst>
          </a:custGeom>
        </p:spPr>
      </p:pic>
      <p:grpSp>
        <p:nvGrpSpPr>
          <p:cNvPr id="5" name="Group 4">
            <a:extLst>
              <a:ext uri="{FF2B5EF4-FFF2-40B4-BE49-F238E27FC236}">
                <a16:creationId xmlns:a16="http://schemas.microsoft.com/office/drawing/2014/main" id="{7C7C8B3E-9266-9B7F-A714-F18D16A84C2D}"/>
              </a:ext>
            </a:extLst>
          </p:cNvPr>
          <p:cNvGrpSpPr/>
          <p:nvPr userDrawn="1"/>
        </p:nvGrpSpPr>
        <p:grpSpPr>
          <a:xfrm>
            <a:off x="536418" y="4785947"/>
            <a:ext cx="1005840" cy="274194"/>
            <a:chOff x="536418" y="4785947"/>
            <a:chExt cx="1005840" cy="274194"/>
          </a:xfrm>
          <a:solidFill>
            <a:schemeClr val="bg1"/>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322822"/>
            <a:ext cx="5235064"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947254"/>
            <a:ext cx="5485195" cy="2278837"/>
          </a:xfrm>
          <a:prstGeom prst="rect">
            <a:avLst/>
          </a:prstGeom>
        </p:spPr>
        <p:txBody>
          <a:bodyPr>
            <a:noAutofit/>
          </a:bodyPr>
          <a:lstStyle>
            <a:lvl1pPr marL="183600" indent="-399968" algn="l">
              <a:lnSpc>
                <a:spcPct val="90000"/>
              </a:lnSpc>
              <a:defRPr sz="3600" b="0" i="1" spc="0" baseline="0">
                <a:solidFill>
                  <a:schemeClr val="bg1"/>
                </a:solidFill>
                <a:latin typeface="+mn-lt"/>
                <a:cs typeface="CiscoSans Thin"/>
              </a:defRPr>
            </a:lvl1pPr>
          </a:lstStyle>
          <a:p>
            <a:r>
              <a:rPr lang="en-US" dirty="0"/>
              <a:t>Click to edit Master title style</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3F3BCA76-8FC9-0946-9B48-58172527DFB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A0D9823-D9E8-904D-88C7-5063B3825E5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3B58865-E3F6-104A-B241-7AB13E5E6E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spTree>
    <p:extLst>
      <p:ext uri="{BB962C8B-B14F-4D97-AF65-F5344CB8AC3E}">
        <p14:creationId xmlns:p14="http://schemas.microsoft.com/office/powerpoint/2010/main" val="5662518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D82EBF32-551D-3F47-8BD1-6F07A2C66C5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BB116275-6BE8-1F4B-A2A9-EA60A734B98B}"/>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45EAB702-FD7B-4F4C-9A9C-AFF73B78F63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3" name="Group 12">
            <a:extLst>
              <a:ext uri="{FF2B5EF4-FFF2-40B4-BE49-F238E27FC236}">
                <a16:creationId xmlns:a16="http://schemas.microsoft.com/office/drawing/2014/main" id="{EE77A265-390F-9A43-8276-EE5B30AEA449}"/>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4397238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166F5E8C-53DF-0D43-BCA0-804B13BF646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8489D8C8-314C-3B4F-9ED4-A111061B16A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877952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US" noProof="0" dirty="0"/>
              <a:t>Click icon to add media</a:t>
            </a:r>
          </a:p>
        </p:txBody>
      </p:sp>
      <p:sp>
        <p:nvSpPr>
          <p:cNvPr id="8" name="Footer Placeholder 2">
            <a:extLst>
              <a:ext uri="{FF2B5EF4-FFF2-40B4-BE49-F238E27FC236}">
                <a16:creationId xmlns:a16="http://schemas.microsoft.com/office/drawing/2014/main" id="{9FF2C1F9-A7CE-E143-9C93-B4FF7839550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27" name="Group 26">
            <a:extLst>
              <a:ext uri="{FF2B5EF4-FFF2-40B4-BE49-F238E27FC236}">
                <a16:creationId xmlns:a16="http://schemas.microsoft.com/office/drawing/2014/main" id="{BE566E25-AAF5-6D48-80C7-F952EA8D3CBB}"/>
              </a:ext>
            </a:extLst>
          </p:cNvPr>
          <p:cNvGrpSpPr/>
          <p:nvPr userDrawn="1"/>
        </p:nvGrpSpPr>
        <p:grpSpPr>
          <a:xfrm>
            <a:off x="536418" y="4785947"/>
            <a:ext cx="1005840" cy="274194"/>
            <a:chOff x="536418" y="4785947"/>
            <a:chExt cx="1005840" cy="274194"/>
          </a:xfrm>
          <a:solidFill>
            <a:schemeClr val="bg1"/>
          </a:solidFill>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grp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grp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91922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8" name="Footer Placeholder 2">
            <a:extLst>
              <a:ext uri="{FF2B5EF4-FFF2-40B4-BE49-F238E27FC236}">
                <a16:creationId xmlns:a16="http://schemas.microsoft.com/office/drawing/2014/main" id="{6B4BFCF8-45F0-1D41-BEB8-C8033FEF1BB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9" name="Group 8">
            <a:extLst>
              <a:ext uri="{FF2B5EF4-FFF2-40B4-BE49-F238E27FC236}">
                <a16:creationId xmlns:a16="http://schemas.microsoft.com/office/drawing/2014/main" id="{D559B417-61C4-D44E-8C53-A1B4641E9F02}"/>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500473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7BCD4D-9252-5F40-9543-18ACE3486A9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F80A50D7-D104-3B48-99BB-419D2F037360}"/>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AE87CA47-F67A-F24A-9815-8CEA652138C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70FD7D-5F09-6C4B-860E-6F9F79AC2EB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4038556-8723-434B-9EAA-C4A16E0F1D7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F05CA12-2702-974B-A42F-827C14A195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B8B2AEC-F87D-2B4C-A8A4-A0A029DC00A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D5BC95EA-2C03-7044-B832-0DC7594259CA}"/>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1F47E322-B4D4-4C4A-8EE1-42039E4963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847AD49-B82C-C948-8BBC-2DCCEEB2D8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77F8D6-61C4-6448-BD02-895257DC137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99A4E7F-ABC7-5242-A87B-0A013A62E9E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83DF40-878D-7648-889F-AE3EE735BE8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9B7719EB-1545-A845-B0B0-8D1E60B8FA7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975E62C9-6459-914F-93F2-F1D782F0CAB3}"/>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F057B466-B178-2E4F-AA1D-FD998826820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spTree>
    <p:extLst>
      <p:ext uri="{BB962C8B-B14F-4D97-AF65-F5344CB8AC3E}">
        <p14:creationId xmlns:p14="http://schemas.microsoft.com/office/powerpoint/2010/main" val="31017990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F1F08B48-1E79-F941-B7E5-782FC248DC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3E1C4E-7184-6248-B95A-8C0BD965153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38C2439E-F190-584A-A494-CFA2B878DFB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1" name="Group 10">
            <a:extLst>
              <a:ext uri="{FF2B5EF4-FFF2-40B4-BE49-F238E27FC236}">
                <a16:creationId xmlns:a16="http://schemas.microsoft.com/office/drawing/2014/main" id="{1449AAC8-CD49-FF41-BB58-567E2F4D4DF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8491128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5280FB52-23D8-6B4D-AD01-6DEB62262D7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TextBox 8">
            <a:extLst>
              <a:ext uri="{FF2B5EF4-FFF2-40B4-BE49-F238E27FC236}">
                <a16:creationId xmlns:a16="http://schemas.microsoft.com/office/drawing/2014/main" id="{FCFC9DF3-F9B0-004A-9F28-A7F8A06EE05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Footer Placeholder 2">
            <a:extLst>
              <a:ext uri="{FF2B5EF4-FFF2-40B4-BE49-F238E27FC236}">
                <a16:creationId xmlns:a16="http://schemas.microsoft.com/office/drawing/2014/main" id="{9893288A-D01D-7143-BEFC-FF4C85FDA89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spTree>
    <p:extLst>
      <p:ext uri="{BB962C8B-B14F-4D97-AF65-F5344CB8AC3E}">
        <p14:creationId xmlns:p14="http://schemas.microsoft.com/office/powerpoint/2010/main" val="32325685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defRPr sz="3200">
                <a:solidFill>
                  <a:schemeClr val="bg1"/>
                </a:solidFill>
                <a:latin typeface="+mj-lt"/>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47F92D03-130C-0448-AC17-076C7BFE64B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Footer Placeholder 2">
            <a:extLst>
              <a:ext uri="{FF2B5EF4-FFF2-40B4-BE49-F238E27FC236}">
                <a16:creationId xmlns:a16="http://schemas.microsoft.com/office/drawing/2014/main" id="{B361E55F-2D30-6F49-8FAC-CDB9A557CF1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3" name="Group 12">
            <a:extLst>
              <a:ext uri="{FF2B5EF4-FFF2-40B4-BE49-F238E27FC236}">
                <a16:creationId xmlns:a16="http://schemas.microsoft.com/office/drawing/2014/main" id="{26387AD4-2F18-E041-99B3-E0392AC5560F}"/>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70438554"/>
      </p:ext>
    </p:extLst>
  </p:cSld>
  <p:clrMapOvr>
    <a:masterClrMapping/>
  </p:clrMapOvr>
  <p:extLst>
    <p:ext uri="{DCECCB84-F9BA-43D5-87BE-67443E8EF086}">
      <p15:sldGuideLst xmlns:p15="http://schemas.microsoft.com/office/powerpoint/2012/main">
        <p15:guide id="3" pos="259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4">
    <p:bg>
      <p:bgPr>
        <a:solidFill>
          <a:srgbClr val="051C2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32D8E2-C47B-4579-FFC1-920997E43A31}"/>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24125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74E55B2-8612-664F-933D-71B0FB9C286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A7DDD3CB-2ED2-AE4D-A538-7380C3D52B2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35FD8359-691C-C74D-8F15-8302958D8DDB}"/>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99512121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
        <p:nvSpPr>
          <p:cNvPr id="12" name="Rectangle 4">
            <a:extLst>
              <a:ext uri="{FF2B5EF4-FFF2-40B4-BE49-F238E27FC236}">
                <a16:creationId xmlns:a16="http://schemas.microsoft.com/office/drawing/2014/main" id="{CD7512CA-58D8-FB41-809A-FEFA54A04A6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1D0A77E6-D409-C948-8DB1-E070EA460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3" name="Group 12">
            <a:extLst>
              <a:ext uri="{FF2B5EF4-FFF2-40B4-BE49-F238E27FC236}">
                <a16:creationId xmlns:a16="http://schemas.microsoft.com/office/drawing/2014/main" id="{4ACC5F76-34BC-D848-BCF5-E441FD68635B}"/>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651756361"/>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7D17265F-9DB8-B243-9D0F-9E6DC594F36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21D6142-AF52-D541-8B97-90D64B9406E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8A700F23-F61B-3049-84C8-AAAEF840E0F5}"/>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9236336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88">
          <p15:clr>
            <a:srgbClr val="FBAE40"/>
          </p15:clr>
        </p15:guide>
        <p15:guide id="7" pos="320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A3597FB6-5BCA-9142-B4A2-0B0F126789C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28318DD6-1A3E-0B48-A7FF-F9B85EC05C9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24" name="Group 23">
            <a:extLst>
              <a:ext uri="{FF2B5EF4-FFF2-40B4-BE49-F238E27FC236}">
                <a16:creationId xmlns:a16="http://schemas.microsoft.com/office/drawing/2014/main" id="{AE892A37-EE79-7546-A187-ADA4A5CAA9DD}"/>
              </a:ext>
            </a:extLst>
          </p:cNvPr>
          <p:cNvGrpSpPr/>
          <p:nvPr userDrawn="1"/>
        </p:nvGrpSpPr>
        <p:grpSpPr>
          <a:xfrm>
            <a:off x="536418" y="4785947"/>
            <a:ext cx="1005840" cy="274194"/>
            <a:chOff x="536418" y="4785947"/>
            <a:chExt cx="1005840" cy="274194"/>
          </a:xfrm>
          <a:solidFill>
            <a:schemeClr val="bg1"/>
          </a:solidFill>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grp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grp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4591834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59D0C4A-72E6-8442-90C2-1CB0AEE1DC8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F2CB99F5-B323-284C-AAF0-36D8C07838A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4234E964-1926-0F4D-87D2-C604EA6B744C}"/>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532676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2F710795-8511-9348-A4F8-BC9782C393E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E0653DFF-EC5D-434A-9895-7D1C5F72308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28146A9F-0C3D-F544-ACA4-9D10C7713CB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885174151"/>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C202563-00FB-5341-8D23-C988A3CEF77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E7F7332-79E5-864C-8161-34BDA88755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DA2BFBA5-14EF-7A41-B714-9CCB96CB4C5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4133592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51C2C"/>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7" name="Picture 6">
            <a:extLst>
              <a:ext uri="{FF2B5EF4-FFF2-40B4-BE49-F238E27FC236}">
                <a16:creationId xmlns:a16="http://schemas.microsoft.com/office/drawing/2014/main" id="{6011D37B-79D2-1F07-52A3-42A154555F9B}"/>
              </a:ext>
            </a:extLst>
          </p:cNvPr>
          <p:cNvPicPr>
            <a:picLocks noChangeAspect="1"/>
          </p:cNvPicPr>
          <p:nvPr userDrawn="1"/>
        </p:nvPicPr>
        <p:blipFill>
          <a:blip r:embed="rId4"/>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51060963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945ECD-0767-6C23-C77F-1390E0478783}"/>
              </a:ext>
            </a:extLst>
          </p:cNvPr>
          <p:cNvPicPr>
            <a:picLocks noChangeAspect="1"/>
          </p:cNvPicPr>
          <p:nvPr userDrawn="1"/>
        </p:nvPicPr>
        <p:blipFill>
          <a:blip r:embed="rId2"/>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1"/>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26987198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theme" Target="../theme/theme2.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cSld>
  <p:clrMap bg1="lt1" tx1="dk1" bg2="lt2" tx2="dk2" accent1="accent1" accent2="accent2" accent3="accent3" accent4="accent4" accent5="accent5" accent6="accent6" hlink="hlink" folHlink="folHlink"/>
  <p:sldLayoutIdLst>
    <p:sldLayoutId id="2147484015" r:id="rId1"/>
    <p:sldLayoutId id="2147483874" r:id="rId2"/>
    <p:sldLayoutId id="2147484048" r:id="rId3"/>
    <p:sldLayoutId id="2147484042" r:id="rId4"/>
    <p:sldLayoutId id="2147484017" r:id="rId5"/>
    <p:sldLayoutId id="2147484025" r:id="rId6"/>
    <p:sldLayoutId id="2147484027" r:id="rId7"/>
    <p:sldLayoutId id="2147484026" r:id="rId8"/>
    <p:sldLayoutId id="2147484034" r:id="rId9"/>
    <p:sldLayoutId id="2147484043" r:id="rId10"/>
    <p:sldLayoutId id="2147484028" r:id="rId11"/>
    <p:sldLayoutId id="2147484036" r:id="rId12"/>
    <p:sldLayoutId id="2147484035" r:id="rId13"/>
    <p:sldLayoutId id="2147484037" r:id="rId14"/>
    <p:sldLayoutId id="2147484038" r:id="rId15"/>
    <p:sldLayoutId id="2147484050" r:id="rId16"/>
    <p:sldLayoutId id="2147484041" r:id="rId17"/>
    <p:sldLayoutId id="2147484018" r:id="rId18"/>
    <p:sldLayoutId id="2147484051" r:id="rId19"/>
    <p:sldLayoutId id="2147483976" r:id="rId20"/>
    <p:sldLayoutId id="2147483885" r:id="rId21"/>
    <p:sldLayoutId id="2147484052" r:id="rId22"/>
    <p:sldLayoutId id="2147484040" r:id="rId23"/>
    <p:sldLayoutId id="2147484019" r:id="rId24"/>
    <p:sldLayoutId id="2147484020" r:id="rId25"/>
    <p:sldLayoutId id="2147484021" r:id="rId26"/>
    <p:sldLayoutId id="2147484022" r:id="rId27"/>
    <p:sldLayoutId id="2147484023" r:id="rId28"/>
    <p:sldLayoutId id="2147484024" r:id="rId29"/>
    <p:sldLayoutId id="2147484039" r:id="rId30"/>
    <p:sldLayoutId id="2147484011" r:id="rId31"/>
    <p:sldLayoutId id="2147483982" r:id="rId32"/>
    <p:sldLayoutId id="2147483985" r:id="rId33"/>
    <p:sldLayoutId id="2147483986" r:id="rId34"/>
    <p:sldLayoutId id="2147484046" r:id="rId35"/>
    <p:sldLayoutId id="2147484047" r:id="rId36"/>
    <p:sldLayoutId id="2147483978" r:id="rId37"/>
    <p:sldLayoutId id="2147483979" r:id="rId38"/>
    <p:sldLayoutId id="2147483980" r:id="rId39"/>
    <p:sldLayoutId id="2147483969" r:id="rId40"/>
    <p:sldLayoutId id="2147483968" r:id="rId41"/>
    <p:sldLayoutId id="2147483973" r:id="rId42"/>
    <p:sldLayoutId id="2147483970" r:id="rId43"/>
    <p:sldLayoutId id="2147483987" r:id="rId44"/>
    <p:sldLayoutId id="2147483983" r:id="rId45"/>
    <p:sldLayoutId id="2147483971" r:id="rId46"/>
    <p:sldLayoutId id="2147483972" r:id="rId47"/>
    <p:sldLayoutId id="2147484033" r:id="rId48"/>
    <p:sldLayoutId id="2147484049" r:id="rId49"/>
    <p:sldLayoutId id="2147483897" r:id="rId50"/>
  </p:sldLayoutIdLst>
  <p:hf sldNum="0"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24" userDrawn="1">
          <p15:clr>
            <a:srgbClr val="F26B43"/>
          </p15:clr>
        </p15:guide>
        <p15:guide id="4" orient="horz" pos="757" userDrawn="1">
          <p15:clr>
            <a:srgbClr val="F26B43"/>
          </p15:clr>
        </p15:guide>
        <p15:guide id="5" orient="horz" pos="324" userDrawn="1">
          <p15:clr>
            <a:srgbClr val="F26B43"/>
          </p15:clr>
        </p15:guide>
        <p15:guide id="6" pos="2876" userDrawn="1">
          <p15:clr>
            <a:srgbClr val="F26B43"/>
          </p15:clr>
        </p15:guide>
        <p15:guide id="7" orient="horz" pos="1620" userDrawn="1">
          <p15:clr>
            <a:srgbClr val="F26B43"/>
          </p15:clr>
        </p15:guide>
        <p15:guide id="9" orient="horz" pos="50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2181089535"/>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 id="2147484071" r:id="rId18"/>
    <p:sldLayoutId id="2147484072" r:id="rId19"/>
    <p:sldLayoutId id="2147484073" r:id="rId20"/>
    <p:sldLayoutId id="2147484074" r:id="rId21"/>
    <p:sldLayoutId id="2147484075" r:id="rId22"/>
    <p:sldLayoutId id="2147484076" r:id="rId23"/>
    <p:sldLayoutId id="2147484077" r:id="rId24"/>
    <p:sldLayoutId id="2147484078" r:id="rId25"/>
    <p:sldLayoutId id="2147484079" r:id="rId26"/>
    <p:sldLayoutId id="2147484080" r:id="rId27"/>
    <p:sldLayoutId id="2147484081" r:id="rId28"/>
    <p:sldLayoutId id="2147484082" r:id="rId29"/>
    <p:sldLayoutId id="2147484083" r:id="rId30"/>
    <p:sldLayoutId id="2147484084" r:id="rId31"/>
    <p:sldLayoutId id="2147484085" r:id="rId32"/>
    <p:sldLayoutId id="2147484086" r:id="rId33"/>
    <p:sldLayoutId id="2147484087" r:id="rId34"/>
    <p:sldLayoutId id="2147484088" r:id="rId35"/>
    <p:sldLayoutId id="2147484089" r:id="rId36"/>
    <p:sldLayoutId id="2147484090" r:id="rId37"/>
    <p:sldLayoutId id="2147484091" r:id="rId38"/>
    <p:sldLayoutId id="2147484092" r:id="rId39"/>
    <p:sldLayoutId id="2147484093" r:id="rId40"/>
    <p:sldLayoutId id="2147484094" r:id="rId41"/>
    <p:sldLayoutId id="2147484095" r:id="rId42"/>
    <p:sldLayoutId id="2147484096" r:id="rId43"/>
    <p:sldLayoutId id="2147484097" r:id="rId44"/>
    <p:sldLayoutId id="2147484098" r:id="rId45"/>
    <p:sldLayoutId id="2147484099" r:id="rId46"/>
    <p:sldLayoutId id="2147484100" r:id="rId47"/>
    <p:sldLayoutId id="2147484101" r:id="rId48"/>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24">
          <p15:clr>
            <a:srgbClr val="F26B43"/>
          </p15:clr>
        </p15:guide>
        <p15:guide id="4" orient="horz" pos="757">
          <p15:clr>
            <a:srgbClr val="F26B43"/>
          </p15:clr>
        </p15:guide>
        <p15:guide id="5" orient="horz" pos="324">
          <p15:clr>
            <a:srgbClr val="F26B43"/>
          </p15:clr>
        </p15:guide>
        <p15:guide id="6" pos="2876">
          <p15:clr>
            <a:srgbClr val="F26B43"/>
          </p15:clr>
        </p15:guide>
        <p15:guide id="7" orient="horz" pos="1620">
          <p15:clr>
            <a:srgbClr val="F26B43"/>
          </p15:clr>
        </p15:guide>
        <p15:guide id="9" orient="horz" pos="50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3.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3.xml"/><Relationship Id="rId5" Type="http://schemas.openxmlformats.org/officeDocument/2006/relationships/image" Target="../media/image19.jpe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8.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3.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6.sv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cisco.com/learning"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hyperlink" Target="https://developer.cisco.com/learnin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cisco.com/learning/modules/intro-ansible-iosxe/" TargetMode="External"/><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hyperlink" Target="https://devnetsandbox.cisco.com/" TargetMode="External"/><Relationship Id="rId2" Type="http://schemas.openxmlformats.org/officeDocument/2006/relationships/notesSlide" Target="../notesSlides/notesSlide48.xml"/><Relationship Id="rId1" Type="http://schemas.openxmlformats.org/officeDocument/2006/relationships/slideLayout" Target="../slideLayouts/slideLayout18.xml"/><Relationship Id="rId5" Type="http://schemas.openxmlformats.org/officeDocument/2006/relationships/image" Target="../media/image50.jpeg"/><Relationship Id="rId4" Type="http://schemas.openxmlformats.org/officeDocument/2006/relationships/hyperlink" Target="https://devnetsandbox.cisco.com/DevNet/catalog/ise-sandbox"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muhammad-rafi/Ansible-Projects/" TargetMode="External"/><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developer.cisco.com/codeexchange/" TargetMode="External"/><Relationship Id="rId2" Type="http://schemas.openxmlformats.org/officeDocument/2006/relationships/notesSlide" Target="../notesSlides/notesSlide52.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hyperlink" Target="https://developer.cisco.com/codeexchange/search/?languages=Ansibl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community.cisco.com/t5/devops-blogs/intro-to-ansible-for-automation-devops-shop/ba-p/4896115" TargetMode="External"/><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hyperlink" Target="https://www.youtube.com/watch?v=2rDAziMChX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hyperlink" Target="https://ansible.readthedocs.io/projects/navigator/installation/"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hyperlink" Target="http://www.ciscolive.com/on-demand" TargetMode="External"/><Relationship Id="rId2" Type="http://schemas.openxmlformats.org/officeDocument/2006/relationships/image" Target="../media/image7.pn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3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7676FE-AE16-74DA-0491-01C2E93AB869}"/>
              </a:ext>
            </a:extLst>
          </p:cNvPr>
          <p:cNvPicPr>
            <a:picLocks noChangeAspect="1"/>
          </p:cNvPicPr>
          <p:nvPr/>
        </p:nvPicPr>
        <p:blipFill>
          <a:blip r:embed="rId3"/>
          <a:stretch>
            <a:fillRect/>
          </a:stretch>
        </p:blipFill>
        <p:spPr>
          <a:xfrm>
            <a:off x="685800" y="480314"/>
            <a:ext cx="7772400" cy="4044903"/>
          </a:xfrm>
          <a:prstGeom prst="rect">
            <a:avLst/>
          </a:prstGeom>
        </p:spPr>
      </p:pic>
    </p:spTree>
    <p:extLst>
      <p:ext uri="{BB962C8B-B14F-4D97-AF65-F5344CB8AC3E}">
        <p14:creationId xmlns:p14="http://schemas.microsoft.com/office/powerpoint/2010/main" val="3730018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FB3F3-7069-3D13-8B25-847E0E86821F}"/>
              </a:ext>
            </a:extLst>
          </p:cNvPr>
          <p:cNvPicPr>
            <a:picLocks noChangeAspect="1"/>
          </p:cNvPicPr>
          <p:nvPr/>
        </p:nvPicPr>
        <p:blipFill>
          <a:blip r:embed="rId3"/>
          <a:stretch>
            <a:fillRect/>
          </a:stretch>
        </p:blipFill>
        <p:spPr>
          <a:xfrm>
            <a:off x="685800" y="555479"/>
            <a:ext cx="7772400" cy="4032541"/>
          </a:xfrm>
          <a:prstGeom prst="rect">
            <a:avLst/>
          </a:prstGeom>
        </p:spPr>
      </p:pic>
    </p:spTree>
    <p:extLst>
      <p:ext uri="{BB962C8B-B14F-4D97-AF65-F5344CB8AC3E}">
        <p14:creationId xmlns:p14="http://schemas.microsoft.com/office/powerpoint/2010/main" val="1207327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a:t>DEVWKS-1700</a:t>
            </a:r>
          </a:p>
        </p:txBody>
      </p:sp>
      <p:sp>
        <p:nvSpPr>
          <p:cNvPr id="7" name="Content Placeholder 1">
            <a:extLst>
              <a:ext uri="{FF2B5EF4-FFF2-40B4-BE49-F238E27FC236}">
                <a16:creationId xmlns:a16="http://schemas.microsoft.com/office/drawing/2014/main" id="{5588BFA6-F21D-C2B0-3429-DFC54BB4703D}"/>
              </a:ext>
            </a:extLst>
          </p:cNvPr>
          <p:cNvSpPr>
            <a:spLocks noGrp="1"/>
          </p:cNvSpPr>
          <p:nvPr>
            <p:ph sz="quarter" idx="11"/>
          </p:nvPr>
        </p:nvSpPr>
        <p:spPr>
          <a:xfrm>
            <a:off x="4937498" y="758548"/>
            <a:ext cx="3787402" cy="3392424"/>
          </a:xfrm>
        </p:spPr>
        <p:txBody>
          <a:bodyPr/>
          <a:lstStyle/>
          <a:p>
            <a:pPr marL="0" indent="0">
              <a:buNone/>
            </a:pPr>
            <a:endParaRPr lang="en-US" dirty="0"/>
          </a:p>
          <a:p>
            <a:endParaRPr lang="en-US" dirty="0"/>
          </a:p>
          <a:p>
            <a:r>
              <a:rPr lang="en-US" dirty="0"/>
              <a:t>Getting Started</a:t>
            </a:r>
          </a:p>
          <a:p>
            <a:pPr lvl="1"/>
            <a:r>
              <a:rPr lang="en-US" dirty="0"/>
              <a:t>The Ansible Playbook</a:t>
            </a:r>
          </a:p>
          <a:p>
            <a:pPr lvl="1"/>
            <a:r>
              <a:rPr lang="en-US" dirty="0"/>
              <a:t>Installing Ansible</a:t>
            </a:r>
          </a:p>
          <a:p>
            <a:pPr lvl="1"/>
            <a:r>
              <a:rPr lang="en-US" dirty="0"/>
              <a:t>The Ansible Config File</a:t>
            </a:r>
          </a:p>
          <a:p>
            <a:pPr lvl="1"/>
            <a:endParaRPr lang="en-US" dirty="0"/>
          </a:p>
          <a:p>
            <a:r>
              <a:rPr lang="en-US" dirty="0"/>
              <a:t>Demos:</a:t>
            </a:r>
          </a:p>
          <a:p>
            <a:pPr lvl="1"/>
            <a:r>
              <a:rPr lang="en-US" dirty="0"/>
              <a:t>Our First Playbook</a:t>
            </a:r>
          </a:p>
          <a:p>
            <a:pPr lvl="1"/>
            <a:r>
              <a:rPr lang="en-US" dirty="0"/>
              <a:t>Git with the Program</a:t>
            </a:r>
          </a:p>
          <a:p>
            <a:pPr lvl="1"/>
            <a:r>
              <a:rPr lang="en-US" dirty="0"/>
              <a:t>cURLs with Ansible Fun</a:t>
            </a:r>
          </a:p>
          <a:p>
            <a:endParaRPr lang="en-US" dirty="0"/>
          </a:p>
        </p:txBody>
      </p:sp>
    </p:spTree>
    <p:extLst>
      <p:ext uri="{BB962C8B-B14F-4D97-AF65-F5344CB8AC3E}">
        <p14:creationId xmlns:p14="http://schemas.microsoft.com/office/powerpoint/2010/main" val="1956158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44A8B3-5A11-E14B-A8F7-DAB0E0C24179}"/>
              </a:ext>
            </a:extLst>
          </p:cNvPr>
          <p:cNvSpPr>
            <a:spLocks noGrp="1"/>
          </p:cNvSpPr>
          <p:nvPr>
            <p:ph type="ftr" sz="quarter" idx="3"/>
          </p:nvPr>
        </p:nvSpPr>
        <p:spPr/>
        <p:txBody>
          <a:bodyPr/>
          <a:lstStyle/>
          <a:p>
            <a:r>
              <a:rPr lang="en-US"/>
              <a:t>DEVWKS-1700</a:t>
            </a:r>
          </a:p>
        </p:txBody>
      </p:sp>
      <p:sp>
        <p:nvSpPr>
          <p:cNvPr id="8" name="Content Placeholder 1">
            <a:extLst>
              <a:ext uri="{FF2B5EF4-FFF2-40B4-BE49-F238E27FC236}">
                <a16:creationId xmlns:a16="http://schemas.microsoft.com/office/drawing/2014/main" id="{41C1AB9C-06A6-1F81-F8CC-CB36582DD11E}"/>
              </a:ext>
            </a:extLst>
          </p:cNvPr>
          <p:cNvSpPr>
            <a:spLocks noGrp="1"/>
          </p:cNvSpPr>
          <p:nvPr>
            <p:ph sz="quarter" idx="11"/>
          </p:nvPr>
        </p:nvSpPr>
        <p:spPr>
          <a:xfrm>
            <a:off x="3043797" y="1257565"/>
            <a:ext cx="3787402" cy="3392424"/>
          </a:xfrm>
        </p:spPr>
        <p:txBody>
          <a:bodyPr/>
          <a:lstStyle/>
          <a:p>
            <a:r>
              <a:rPr lang="en-US" dirty="0"/>
              <a:t>Learn More:</a:t>
            </a:r>
          </a:p>
          <a:p>
            <a:pPr marL="0" indent="0">
              <a:buNone/>
            </a:pPr>
            <a:r>
              <a:rPr lang="en-US" sz="1600" dirty="0"/>
              <a:t>	DevNet Learning Labs</a:t>
            </a:r>
          </a:p>
          <a:p>
            <a:pPr marL="0" indent="0">
              <a:buNone/>
            </a:pPr>
            <a:r>
              <a:rPr lang="en-US" sz="1600" dirty="0"/>
              <a:t>	DevNet Sandboxes</a:t>
            </a:r>
          </a:p>
          <a:p>
            <a:pPr marL="0" indent="0">
              <a:buNone/>
            </a:pPr>
            <a:r>
              <a:rPr lang="en-US" sz="1600" dirty="0"/>
              <a:t>	Ansible-Projects</a:t>
            </a:r>
          </a:p>
          <a:p>
            <a:pPr marL="0" indent="0">
              <a:buNone/>
            </a:pPr>
            <a:r>
              <a:rPr lang="en-US" sz="1600" dirty="0"/>
              <a:t>	Cisco Code Exchange</a:t>
            </a:r>
          </a:p>
          <a:p>
            <a:pPr marL="0" indent="0">
              <a:buNone/>
            </a:pPr>
            <a:r>
              <a:rPr lang="en-US" sz="1600" dirty="0"/>
              <a:t>	DevOps Shop: Intro to Ansible 	for Automation</a:t>
            </a:r>
          </a:p>
          <a:p>
            <a:pPr marL="169863" lvl="1" indent="0">
              <a:buNone/>
            </a:pPr>
            <a:endParaRPr lang="en-US" sz="1600" dirty="0"/>
          </a:p>
          <a:p>
            <a:r>
              <a:rPr lang="en-US" sz="1800" dirty="0"/>
              <a:t>Summary and Looking forward</a:t>
            </a:r>
          </a:p>
          <a:p>
            <a:r>
              <a:rPr lang="en-US" sz="1800" dirty="0"/>
              <a:t>Addendum: Ansible-Navigator</a:t>
            </a:r>
          </a:p>
          <a:p>
            <a:endParaRPr lang="en-US" sz="1800" dirty="0"/>
          </a:p>
          <a:p>
            <a:endParaRPr lang="en-US" dirty="0"/>
          </a:p>
        </p:txBody>
      </p:sp>
    </p:spTree>
    <p:extLst>
      <p:ext uri="{BB962C8B-B14F-4D97-AF65-F5344CB8AC3E}">
        <p14:creationId xmlns:p14="http://schemas.microsoft.com/office/powerpoint/2010/main" val="2313747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57660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12" name="Text Placeholder 1">
            <a:extLst>
              <a:ext uri="{FF2B5EF4-FFF2-40B4-BE49-F238E27FC236}">
                <a16:creationId xmlns:a16="http://schemas.microsoft.com/office/drawing/2014/main" id="{8E7A9C4C-B037-183B-A2C4-A295211C269B}"/>
              </a:ext>
            </a:extLst>
          </p:cNvPr>
          <p:cNvSpPr txBox="1">
            <a:spLocks/>
          </p:cNvSpPr>
          <p:nvPr/>
        </p:nvSpPr>
        <p:spPr>
          <a:xfrm>
            <a:off x="445200" y="1205898"/>
            <a:ext cx="4126800" cy="308309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dirty="0"/>
              <a:t>Popular suite of software tools which enables infrastructure-as-code (</a:t>
            </a:r>
            <a:r>
              <a:rPr lang="en-US" sz="1800" dirty="0" err="1"/>
              <a:t>IaC</a:t>
            </a:r>
            <a:r>
              <a:rPr lang="en-US" sz="1800" dirty="0"/>
              <a:t>)</a:t>
            </a:r>
          </a:p>
          <a:p>
            <a:r>
              <a:rPr lang="en-US" sz="1800" dirty="0"/>
              <a:t>Open-source</a:t>
            </a:r>
          </a:p>
          <a:p>
            <a:r>
              <a:rPr lang="en-US" sz="1800" dirty="0"/>
              <a:t>Functionality</a:t>
            </a:r>
          </a:p>
          <a:p>
            <a:pPr lvl="1"/>
            <a:r>
              <a:rPr lang="en-US" sz="1800" dirty="0"/>
              <a:t>Provisioning</a:t>
            </a:r>
          </a:p>
          <a:p>
            <a:pPr lvl="1"/>
            <a:r>
              <a:rPr lang="en-US" sz="1800" dirty="0"/>
              <a:t>Configuration management</a:t>
            </a:r>
          </a:p>
          <a:p>
            <a:pPr lvl="1"/>
            <a:r>
              <a:rPr lang="en-US" sz="1800" dirty="0"/>
              <a:t>Deployment</a:t>
            </a:r>
          </a:p>
        </p:txBody>
      </p:sp>
      <p:sp>
        <p:nvSpPr>
          <p:cNvPr id="13" name="Title 3">
            <a:extLst>
              <a:ext uri="{FF2B5EF4-FFF2-40B4-BE49-F238E27FC236}">
                <a16:creationId xmlns:a16="http://schemas.microsoft.com/office/drawing/2014/main" id="{EA0BE271-64BB-E4B8-C61A-E5EBD090873A}"/>
              </a:ext>
            </a:extLst>
          </p:cNvPr>
          <p:cNvSpPr>
            <a:spLocks noGrp="1"/>
          </p:cNvSpPr>
          <p:nvPr>
            <p:ph type="title"/>
          </p:nvPr>
        </p:nvSpPr>
        <p:spPr>
          <a:xfrm>
            <a:off x="445200" y="192024"/>
            <a:ext cx="8257475" cy="731837"/>
          </a:xfrm>
        </p:spPr>
        <p:txBody>
          <a:bodyPr/>
          <a:lstStyle/>
          <a:p>
            <a:r>
              <a:rPr lang="en-US" dirty="0"/>
              <a:t>Ansible</a:t>
            </a:r>
          </a:p>
        </p:txBody>
      </p:sp>
      <p:sp>
        <p:nvSpPr>
          <p:cNvPr id="14" name="Text Placeholder 2">
            <a:extLst>
              <a:ext uri="{FF2B5EF4-FFF2-40B4-BE49-F238E27FC236}">
                <a16:creationId xmlns:a16="http://schemas.microsoft.com/office/drawing/2014/main" id="{1BE67857-D33C-4F4C-7269-640765899FC3}"/>
              </a:ext>
            </a:extLst>
          </p:cNvPr>
          <p:cNvSpPr>
            <a:spLocks noGrp="1"/>
          </p:cNvSpPr>
          <p:nvPr>
            <p:ph type="body" sz="quarter" idx="12"/>
          </p:nvPr>
        </p:nvSpPr>
        <p:spPr>
          <a:xfrm>
            <a:off x="4843616" y="1205898"/>
            <a:ext cx="3886200" cy="3493102"/>
          </a:xfrm>
        </p:spPr>
        <p:txBody>
          <a:bodyPr/>
          <a:lstStyle/>
          <a:p>
            <a:pPr marL="287535" indent="-285750">
              <a:buFont typeface="Arial" panose="020B0604020202020204" pitchFamily="34" charset="0"/>
              <a:buChar char="•"/>
            </a:pPr>
            <a:r>
              <a:rPr lang="en-US" dirty="0"/>
              <a:t>Configure both Unix-like systems and MS Windows</a:t>
            </a:r>
          </a:p>
          <a:p>
            <a:pPr marL="287535" indent="-285750">
              <a:buFont typeface="Arial" panose="020B0604020202020204" pitchFamily="34" charset="0"/>
              <a:buChar char="•"/>
            </a:pPr>
            <a:r>
              <a:rPr lang="en-US" dirty="0"/>
              <a:t>The Ansible control node runs on most Unix-like and Windows systems that are able to run Python</a:t>
            </a:r>
          </a:p>
          <a:p>
            <a:pPr marL="287535" indent="-285750">
              <a:buFont typeface="Arial" panose="020B0604020202020204" pitchFamily="34" charset="0"/>
              <a:buChar char="•"/>
            </a:pPr>
            <a:r>
              <a:rPr lang="en-US" dirty="0"/>
              <a:t>Agentless – temporary, remote connections</a:t>
            </a:r>
          </a:p>
          <a:p>
            <a:pPr marL="287535" indent="-285750">
              <a:buFont typeface="Arial" panose="020B0604020202020204" pitchFamily="34" charset="0"/>
              <a:buChar char="•"/>
            </a:pPr>
            <a:r>
              <a:rPr lang="en-US" dirty="0"/>
              <a:t>Ansible does not need to be installed on end devices</a:t>
            </a:r>
          </a:p>
        </p:txBody>
      </p:sp>
    </p:spTree>
    <p:extLst>
      <p:ext uri="{BB962C8B-B14F-4D97-AF65-F5344CB8AC3E}">
        <p14:creationId xmlns:p14="http://schemas.microsoft.com/office/powerpoint/2010/main" val="1467950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3">
            <a:extLst>
              <a:ext uri="{FF2B5EF4-FFF2-40B4-BE49-F238E27FC236}">
                <a16:creationId xmlns:a16="http://schemas.microsoft.com/office/drawing/2014/main" id="{DAD4BE94-A08A-A1BC-CAE0-64D6A40BA80F}"/>
              </a:ext>
            </a:extLst>
          </p:cNvPr>
          <p:cNvSpPr>
            <a:spLocks noGrp="1"/>
          </p:cNvSpPr>
          <p:nvPr>
            <p:ph type="title"/>
          </p:nvPr>
        </p:nvSpPr>
        <p:spPr>
          <a:xfrm>
            <a:off x="443262" y="215271"/>
            <a:ext cx="8257475" cy="731837"/>
          </a:xfrm>
        </p:spPr>
        <p:txBody>
          <a:bodyPr/>
          <a:lstStyle/>
          <a:p>
            <a:r>
              <a:rPr lang="en-US" dirty="0"/>
              <a:t>Ansible</a:t>
            </a:r>
          </a:p>
        </p:txBody>
      </p:sp>
      <p:pic>
        <p:nvPicPr>
          <p:cNvPr id="3" name="Picture 2">
            <a:extLst>
              <a:ext uri="{FF2B5EF4-FFF2-40B4-BE49-F238E27FC236}">
                <a16:creationId xmlns:a16="http://schemas.microsoft.com/office/drawing/2014/main" id="{CF232A1E-2BCD-80CC-7921-5CFCEBEB04CF}"/>
              </a:ext>
            </a:extLst>
          </p:cNvPr>
          <p:cNvPicPr>
            <a:picLocks noChangeAspect="1"/>
          </p:cNvPicPr>
          <p:nvPr/>
        </p:nvPicPr>
        <p:blipFill>
          <a:blip r:embed="rId3"/>
          <a:stretch>
            <a:fillRect/>
          </a:stretch>
        </p:blipFill>
        <p:spPr>
          <a:xfrm>
            <a:off x="685799" y="1244096"/>
            <a:ext cx="7772400" cy="2919581"/>
          </a:xfrm>
          <a:prstGeom prst="rect">
            <a:avLst/>
          </a:prstGeom>
        </p:spPr>
      </p:pic>
      <p:sp>
        <p:nvSpPr>
          <p:cNvPr id="7" name="Left Bracket 6">
            <a:extLst>
              <a:ext uri="{FF2B5EF4-FFF2-40B4-BE49-F238E27FC236}">
                <a16:creationId xmlns:a16="http://schemas.microsoft.com/office/drawing/2014/main" id="{029DB15B-903D-A64C-632B-041D17331429}"/>
              </a:ext>
            </a:extLst>
          </p:cNvPr>
          <p:cNvSpPr/>
          <p:nvPr/>
        </p:nvSpPr>
        <p:spPr>
          <a:xfrm>
            <a:off x="2313878" y="2356624"/>
            <a:ext cx="260195" cy="1709854"/>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220FC1A5-4F49-7DA0-1A3E-9538C47094CA}"/>
              </a:ext>
            </a:extLst>
          </p:cNvPr>
          <p:cNvSpPr/>
          <p:nvPr/>
        </p:nvSpPr>
        <p:spPr>
          <a:xfrm>
            <a:off x="2945161" y="2341756"/>
            <a:ext cx="185854" cy="1724722"/>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1871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D09CFC0D-B64F-FEAA-6D5C-DF7DA6711F76}"/>
              </a:ext>
            </a:extLst>
          </p:cNvPr>
          <p:cNvSpPr txBox="1">
            <a:spLocks/>
          </p:cNvSpPr>
          <p:nvPr/>
        </p:nvSpPr>
        <p:spPr>
          <a:xfrm>
            <a:off x="292509" y="679794"/>
            <a:ext cx="8257474" cy="308309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US" dirty="0"/>
              <a:t>A playbook is the main means of Ansible automation. Each playbook is a collection of tasks and each task contains modules. Playbooks are written in YAML, which is intuitive and human readable. Space indentation is important.</a:t>
            </a:r>
          </a:p>
        </p:txBody>
      </p:sp>
      <p:cxnSp>
        <p:nvCxnSpPr>
          <p:cNvPr id="3" name="Straight Arrow Connector 2">
            <a:extLst>
              <a:ext uri="{FF2B5EF4-FFF2-40B4-BE49-F238E27FC236}">
                <a16:creationId xmlns:a16="http://schemas.microsoft.com/office/drawing/2014/main" id="{103ACE1B-6744-F032-716F-8BD94AE6248D}"/>
              </a:ext>
            </a:extLst>
          </p:cNvPr>
          <p:cNvCxnSpPr>
            <a:cxnSpLocks/>
          </p:cNvCxnSpPr>
          <p:nvPr/>
        </p:nvCxnSpPr>
        <p:spPr>
          <a:xfrm flipV="1">
            <a:off x="1194314" y="169432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B498DA3-D24A-ECA5-9429-AC32D5DBC062}"/>
              </a:ext>
            </a:extLst>
          </p:cNvPr>
          <p:cNvCxnSpPr>
            <a:cxnSpLocks/>
          </p:cNvCxnSpPr>
          <p:nvPr/>
        </p:nvCxnSpPr>
        <p:spPr>
          <a:xfrm flipV="1">
            <a:off x="1839286" y="2991790"/>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80DC87F-1919-557F-6700-E9008B4015AD}"/>
              </a:ext>
            </a:extLst>
          </p:cNvPr>
          <p:cNvCxnSpPr>
            <a:cxnSpLocks/>
          </p:cNvCxnSpPr>
          <p:nvPr/>
        </p:nvCxnSpPr>
        <p:spPr>
          <a:xfrm flipV="1">
            <a:off x="1379509" y="213088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55E6EE2-43B0-986C-328C-C0DF19CAF904}"/>
              </a:ext>
            </a:extLst>
          </p:cNvPr>
          <p:cNvCxnSpPr>
            <a:cxnSpLocks/>
          </p:cNvCxnSpPr>
          <p:nvPr/>
        </p:nvCxnSpPr>
        <p:spPr>
          <a:xfrm flipV="1">
            <a:off x="1379509" y="235155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74BE61-BD45-3FC5-A4C1-0DD55662398A}"/>
              </a:ext>
            </a:extLst>
          </p:cNvPr>
          <p:cNvSpPr txBox="1"/>
          <p:nvPr/>
        </p:nvSpPr>
        <p:spPr>
          <a:xfrm>
            <a:off x="608137" y="1694327"/>
            <a:ext cx="821802" cy="307777"/>
          </a:xfrm>
          <a:prstGeom prst="rect">
            <a:avLst/>
          </a:prstGeom>
          <a:noFill/>
        </p:spPr>
        <p:txBody>
          <a:bodyPr wrap="square" rtlCol="0">
            <a:spAutoFit/>
          </a:bodyPr>
          <a:lstStyle/>
          <a:p>
            <a:r>
              <a:rPr lang="en-US" sz="1400" dirty="0">
                <a:solidFill>
                  <a:schemeClr val="accent1"/>
                </a:solidFill>
                <a:latin typeface="+mn-lt"/>
              </a:rPr>
              <a:t>YAML</a:t>
            </a:r>
          </a:p>
        </p:txBody>
      </p:sp>
      <p:sp>
        <p:nvSpPr>
          <p:cNvPr id="9" name="TextBox 8">
            <a:extLst>
              <a:ext uri="{FF2B5EF4-FFF2-40B4-BE49-F238E27FC236}">
                <a16:creationId xmlns:a16="http://schemas.microsoft.com/office/drawing/2014/main" id="{2DFB0445-845E-A7DE-495C-01211A53BC8D}"/>
              </a:ext>
            </a:extLst>
          </p:cNvPr>
          <p:cNvSpPr txBox="1"/>
          <p:nvPr/>
        </p:nvSpPr>
        <p:spPr>
          <a:xfrm>
            <a:off x="594017" y="2125416"/>
            <a:ext cx="821802" cy="307777"/>
          </a:xfrm>
          <a:prstGeom prst="rect">
            <a:avLst/>
          </a:prstGeom>
          <a:noFill/>
        </p:spPr>
        <p:txBody>
          <a:bodyPr wrap="square" rtlCol="0">
            <a:spAutoFit/>
          </a:bodyPr>
          <a:lstStyle/>
          <a:p>
            <a:r>
              <a:rPr lang="en-US" sz="1400" dirty="0">
                <a:solidFill>
                  <a:schemeClr val="accent1"/>
                </a:solidFill>
                <a:latin typeface="+mn-lt"/>
              </a:rPr>
              <a:t>devices</a:t>
            </a:r>
          </a:p>
        </p:txBody>
      </p:sp>
      <p:sp>
        <p:nvSpPr>
          <p:cNvPr id="10" name="TextBox 9">
            <a:extLst>
              <a:ext uri="{FF2B5EF4-FFF2-40B4-BE49-F238E27FC236}">
                <a16:creationId xmlns:a16="http://schemas.microsoft.com/office/drawing/2014/main" id="{F6867569-069E-7F74-10F7-1C336A4BDE26}"/>
              </a:ext>
            </a:extLst>
          </p:cNvPr>
          <p:cNvSpPr txBox="1"/>
          <p:nvPr/>
        </p:nvSpPr>
        <p:spPr>
          <a:xfrm>
            <a:off x="594017" y="2402360"/>
            <a:ext cx="821802" cy="307777"/>
          </a:xfrm>
          <a:prstGeom prst="rect">
            <a:avLst/>
          </a:prstGeom>
          <a:noFill/>
        </p:spPr>
        <p:txBody>
          <a:bodyPr wrap="square" rtlCol="0">
            <a:spAutoFit/>
          </a:bodyPr>
          <a:lstStyle/>
          <a:p>
            <a:r>
              <a:rPr lang="en-US" sz="1400" dirty="0">
                <a:solidFill>
                  <a:schemeClr val="accent1"/>
                </a:solidFill>
                <a:latin typeface="+mn-lt"/>
              </a:rPr>
              <a:t>method</a:t>
            </a:r>
          </a:p>
        </p:txBody>
      </p:sp>
      <p:sp>
        <p:nvSpPr>
          <p:cNvPr id="11" name="TextBox 10">
            <a:extLst>
              <a:ext uri="{FF2B5EF4-FFF2-40B4-BE49-F238E27FC236}">
                <a16:creationId xmlns:a16="http://schemas.microsoft.com/office/drawing/2014/main" id="{99E5C991-CFE4-0F1A-8CA3-B616B1FB4568}"/>
              </a:ext>
            </a:extLst>
          </p:cNvPr>
          <p:cNvSpPr txBox="1"/>
          <p:nvPr/>
        </p:nvSpPr>
        <p:spPr>
          <a:xfrm>
            <a:off x="1081145" y="2976797"/>
            <a:ext cx="821802" cy="307777"/>
          </a:xfrm>
          <a:prstGeom prst="rect">
            <a:avLst/>
          </a:prstGeom>
          <a:noFill/>
        </p:spPr>
        <p:txBody>
          <a:bodyPr wrap="square" rtlCol="0">
            <a:spAutoFit/>
          </a:bodyPr>
          <a:lstStyle/>
          <a:p>
            <a:r>
              <a:rPr lang="en-US" sz="1400" dirty="0">
                <a:solidFill>
                  <a:schemeClr val="accent1"/>
                </a:solidFill>
                <a:latin typeface="+mn-lt"/>
              </a:rPr>
              <a:t>module</a:t>
            </a:r>
          </a:p>
        </p:txBody>
      </p:sp>
      <p:cxnSp>
        <p:nvCxnSpPr>
          <p:cNvPr id="12" name="Straight Arrow Connector 11">
            <a:extLst>
              <a:ext uri="{FF2B5EF4-FFF2-40B4-BE49-F238E27FC236}">
                <a16:creationId xmlns:a16="http://schemas.microsoft.com/office/drawing/2014/main" id="{79A5DD0B-A9F6-B7E6-F5F9-021024C64FDC}"/>
              </a:ext>
            </a:extLst>
          </p:cNvPr>
          <p:cNvCxnSpPr>
            <a:cxnSpLocks/>
          </p:cNvCxnSpPr>
          <p:nvPr/>
        </p:nvCxnSpPr>
        <p:spPr>
          <a:xfrm flipV="1">
            <a:off x="2035422" y="3212459"/>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BF9F5B5-0443-2A60-D7BB-623BEFCEF3F3}"/>
              </a:ext>
            </a:extLst>
          </p:cNvPr>
          <p:cNvSpPr txBox="1"/>
          <p:nvPr/>
        </p:nvSpPr>
        <p:spPr>
          <a:xfrm>
            <a:off x="870471" y="3232223"/>
            <a:ext cx="1243149" cy="307777"/>
          </a:xfrm>
          <a:prstGeom prst="rect">
            <a:avLst/>
          </a:prstGeom>
          <a:noFill/>
        </p:spPr>
        <p:txBody>
          <a:bodyPr wrap="square" rtlCol="0">
            <a:spAutoFit/>
          </a:bodyPr>
          <a:lstStyle/>
          <a:p>
            <a:r>
              <a:rPr lang="en-US" sz="1400" dirty="0">
                <a:solidFill>
                  <a:schemeClr val="accent1"/>
                </a:solidFill>
                <a:latin typeface="+mn-lt"/>
              </a:rPr>
              <a:t>configuration</a:t>
            </a:r>
          </a:p>
        </p:txBody>
      </p:sp>
      <p:cxnSp>
        <p:nvCxnSpPr>
          <p:cNvPr id="14" name="Straight Arrow Connector 13">
            <a:extLst>
              <a:ext uri="{FF2B5EF4-FFF2-40B4-BE49-F238E27FC236}">
                <a16:creationId xmlns:a16="http://schemas.microsoft.com/office/drawing/2014/main" id="{D0A6B827-A6C8-74BE-E650-94BD7019AF35}"/>
              </a:ext>
            </a:extLst>
          </p:cNvPr>
          <p:cNvCxnSpPr>
            <a:cxnSpLocks/>
          </p:cNvCxnSpPr>
          <p:nvPr/>
        </p:nvCxnSpPr>
        <p:spPr>
          <a:xfrm flipV="1">
            <a:off x="2035421" y="4014170"/>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3DA08C-7A5D-6BFF-54F4-AD66D33C4A49}"/>
              </a:ext>
            </a:extLst>
          </p:cNvPr>
          <p:cNvSpPr txBox="1"/>
          <p:nvPr/>
        </p:nvSpPr>
        <p:spPr>
          <a:xfrm>
            <a:off x="439862" y="4039832"/>
            <a:ext cx="2296941" cy="276999"/>
          </a:xfrm>
          <a:prstGeom prst="rect">
            <a:avLst/>
          </a:prstGeom>
          <a:noFill/>
        </p:spPr>
        <p:txBody>
          <a:bodyPr wrap="square" rtlCol="0">
            <a:spAutoFit/>
          </a:bodyPr>
          <a:lstStyle/>
          <a:p>
            <a:r>
              <a:rPr lang="en-US" sz="1200" dirty="0">
                <a:solidFill>
                  <a:schemeClr val="accent1"/>
                </a:solidFill>
                <a:latin typeface="+mn-lt"/>
              </a:rPr>
              <a:t>configuration hierarchy</a:t>
            </a:r>
          </a:p>
        </p:txBody>
      </p:sp>
      <p:sp>
        <p:nvSpPr>
          <p:cNvPr id="16" name="TextBox 15">
            <a:extLst>
              <a:ext uri="{FF2B5EF4-FFF2-40B4-BE49-F238E27FC236}">
                <a16:creationId xmlns:a16="http://schemas.microsoft.com/office/drawing/2014/main" id="{5EDAF7F4-35E0-4E08-3360-BE73CB2CE955}"/>
              </a:ext>
            </a:extLst>
          </p:cNvPr>
          <p:cNvSpPr txBox="1"/>
          <p:nvPr/>
        </p:nvSpPr>
        <p:spPr>
          <a:xfrm>
            <a:off x="1194314" y="4275591"/>
            <a:ext cx="1038827" cy="276999"/>
          </a:xfrm>
          <a:prstGeom prst="rect">
            <a:avLst/>
          </a:prstGeom>
          <a:noFill/>
        </p:spPr>
        <p:txBody>
          <a:bodyPr wrap="square" rtlCol="0">
            <a:spAutoFit/>
          </a:bodyPr>
          <a:lstStyle/>
          <a:p>
            <a:r>
              <a:rPr lang="en-US" sz="1200" dirty="0">
                <a:solidFill>
                  <a:schemeClr val="accent1"/>
                </a:solidFill>
                <a:latin typeface="+mn-lt"/>
              </a:rPr>
              <a:t>run before</a:t>
            </a:r>
          </a:p>
        </p:txBody>
      </p:sp>
      <p:cxnSp>
        <p:nvCxnSpPr>
          <p:cNvPr id="17" name="Straight Arrow Connector 16">
            <a:extLst>
              <a:ext uri="{FF2B5EF4-FFF2-40B4-BE49-F238E27FC236}">
                <a16:creationId xmlns:a16="http://schemas.microsoft.com/office/drawing/2014/main" id="{E3519083-C9CC-29F6-844E-71F397A425F5}"/>
              </a:ext>
            </a:extLst>
          </p:cNvPr>
          <p:cNvCxnSpPr>
            <a:cxnSpLocks/>
          </p:cNvCxnSpPr>
          <p:nvPr/>
        </p:nvCxnSpPr>
        <p:spPr>
          <a:xfrm flipV="1">
            <a:off x="2035421" y="4276639"/>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BFBC16-F955-97EB-6215-67BA60AF780D}"/>
              </a:ext>
            </a:extLst>
          </p:cNvPr>
          <p:cNvSpPr txBox="1"/>
          <p:nvPr/>
        </p:nvSpPr>
        <p:spPr>
          <a:xfrm>
            <a:off x="1897158" y="1528234"/>
            <a:ext cx="5801361" cy="3108543"/>
          </a:xfrm>
          <a:prstGeom prst="rect">
            <a:avLst/>
          </a:prstGeom>
          <a:noFill/>
        </p:spPr>
        <p:txBody>
          <a:bodyPr wrap="square" rtlCol="0">
            <a:spAutoFit/>
          </a:bodyPr>
          <a:lstStyle/>
          <a:p>
            <a:r>
              <a:rPr lang="en-US" sz="1400" dirty="0">
                <a:solidFill>
                  <a:schemeClr val="tx2"/>
                </a:solidFill>
                <a:latin typeface="Courier New" panose="02070309020205020404" pitchFamily="49" charset="0"/>
                <a:cs typeface="Courier New" panose="02070309020205020404" pitchFamily="49" charset="0"/>
              </a:rPr>
              <a:t>---</a:t>
            </a:r>
          </a:p>
          <a:p>
            <a:r>
              <a:rPr lang="en-US" sz="1400" dirty="0">
                <a:solidFill>
                  <a:schemeClr val="tx2"/>
                </a:solidFill>
                <a:latin typeface="Courier New" panose="02070309020205020404" pitchFamily="49" charset="0"/>
                <a:cs typeface="Courier New" panose="02070309020205020404" pitchFamily="49" charset="0"/>
              </a:rPr>
              <a:t>- name: Define Paramenters</a:t>
            </a:r>
          </a:p>
          <a:p>
            <a:r>
              <a:rPr lang="en-US" sz="1400" dirty="0">
                <a:solidFill>
                  <a:schemeClr val="tx2"/>
                </a:solidFill>
                <a:latin typeface="Courier New" panose="02070309020205020404" pitchFamily="49" charset="0"/>
                <a:cs typeface="Courier New" panose="02070309020205020404" pitchFamily="49" charset="0"/>
              </a:rPr>
              <a:t>  hosts: iosxe_devices</a:t>
            </a:r>
          </a:p>
          <a:p>
            <a:r>
              <a:rPr lang="en-US" sz="1400" dirty="0">
                <a:solidFill>
                  <a:schemeClr val="tx2"/>
                </a:solidFill>
                <a:latin typeface="Courier New" panose="02070309020205020404" pitchFamily="49" charset="0"/>
                <a:cs typeface="Courier New" panose="02070309020205020404" pitchFamily="49" charset="0"/>
              </a:rPr>
              <a:t>  connection: network_cli</a:t>
            </a:r>
          </a:p>
          <a:p>
            <a:r>
              <a:rPr lang="en-US" sz="1400" dirty="0">
                <a:solidFill>
                  <a:schemeClr val="tx2"/>
                </a:solidFill>
                <a:latin typeface="Courier New" panose="02070309020205020404" pitchFamily="49" charset="0"/>
                <a:cs typeface="Courier New" panose="02070309020205020404" pitchFamily="49" charset="0"/>
              </a:rPr>
              <a:t>  tasks:</a:t>
            </a:r>
          </a:p>
          <a:p>
            <a:r>
              <a:rPr lang="en-US" sz="1400" dirty="0">
                <a:solidFill>
                  <a:schemeClr val="tx2"/>
                </a:solidFill>
                <a:latin typeface="Courier New" panose="02070309020205020404" pitchFamily="49" charset="0"/>
                <a:cs typeface="Courier New" panose="02070309020205020404" pitchFamily="49" charset="0"/>
              </a:rPr>
              <a:t>    - name: load new acl into device</a:t>
            </a:r>
          </a:p>
          <a:p>
            <a:r>
              <a:rPr lang="en-US" sz="1400" dirty="0">
                <a:solidFill>
                  <a:schemeClr val="tx2"/>
                </a:solidFill>
                <a:latin typeface="Courier New" panose="02070309020205020404" pitchFamily="49" charset="0"/>
                <a:cs typeface="Courier New" panose="02070309020205020404" pitchFamily="49" charset="0"/>
              </a:rPr>
              <a:t>      ios_config:</a:t>
            </a:r>
          </a:p>
          <a:p>
            <a:r>
              <a:rPr lang="en-US" sz="1400" dirty="0">
                <a:solidFill>
                  <a:schemeClr val="tx2"/>
                </a:solidFill>
                <a:latin typeface="Courier New" panose="02070309020205020404" pitchFamily="49" charset="0"/>
                <a:cs typeface="Courier New" panose="02070309020205020404" pitchFamily="49" charset="0"/>
              </a:rPr>
              <a:t>        lines:</a:t>
            </a:r>
          </a:p>
          <a:p>
            <a:r>
              <a:rPr lang="en-US" sz="1400" dirty="0">
                <a:solidFill>
                  <a:schemeClr val="tx2"/>
                </a:solidFill>
                <a:latin typeface="Courier New" panose="02070309020205020404" pitchFamily="49" charset="0"/>
                <a:cs typeface="Courier New" panose="02070309020205020404" pitchFamily="49" charset="0"/>
              </a:rPr>
              <a:t>          - 10 permit ip host 10.10.20.49 any log</a:t>
            </a:r>
          </a:p>
          <a:p>
            <a:r>
              <a:rPr lang="en-US" sz="1400" dirty="0">
                <a:solidFill>
                  <a:schemeClr val="tx2"/>
                </a:solidFill>
                <a:latin typeface="Courier New" panose="02070309020205020404" pitchFamily="49" charset="0"/>
                <a:cs typeface="Courier New" panose="02070309020205020404" pitchFamily="49" charset="0"/>
              </a:rPr>
              <a:t>          - 20 permit ip host 10.10.20.50 any log</a:t>
            </a:r>
          </a:p>
          <a:p>
            <a:r>
              <a:rPr lang="en-US" sz="1400" dirty="0">
                <a:solidFill>
                  <a:schemeClr val="tx2"/>
                </a:solidFill>
                <a:latin typeface="Courier New" panose="02070309020205020404" pitchFamily="49" charset="0"/>
                <a:cs typeface="Courier New" panose="02070309020205020404" pitchFamily="49" charset="0"/>
              </a:rPr>
              <a:t>          - 30 permit ip host 10.10.20.51 any log</a:t>
            </a:r>
          </a:p>
          <a:p>
            <a:r>
              <a:rPr lang="en-US" sz="1400" dirty="0">
                <a:solidFill>
                  <a:schemeClr val="tx2"/>
                </a:solidFill>
                <a:latin typeface="Courier New" panose="02070309020205020404" pitchFamily="49" charset="0"/>
                <a:cs typeface="Courier New" panose="02070309020205020404" pitchFamily="49" charset="0"/>
              </a:rPr>
              <a:t>        parents: ip access-list extended my_acl</a:t>
            </a:r>
          </a:p>
          <a:p>
            <a:r>
              <a:rPr lang="en-US" sz="1400" dirty="0">
                <a:solidFill>
                  <a:schemeClr val="tx2"/>
                </a:solidFill>
                <a:latin typeface="Courier New" panose="02070309020205020404" pitchFamily="49" charset="0"/>
                <a:cs typeface="Courier New" panose="02070309020205020404" pitchFamily="49" charset="0"/>
              </a:rPr>
              <a:t>        before: no ip access-list extended my_acl</a:t>
            </a:r>
          </a:p>
          <a:p>
            <a:r>
              <a:rPr lang="en-US" sz="1400" dirty="0">
                <a:solidFill>
                  <a:schemeClr val="tx2"/>
                </a:solidFill>
                <a:latin typeface="Courier New" panose="02070309020205020404" pitchFamily="49" charset="0"/>
                <a:cs typeface="Courier New" panose="02070309020205020404" pitchFamily="49" charset="0"/>
              </a:rPr>
              <a:t>        match: exact</a:t>
            </a:r>
          </a:p>
        </p:txBody>
      </p:sp>
      <p:sp>
        <p:nvSpPr>
          <p:cNvPr id="19" name="Title 3">
            <a:extLst>
              <a:ext uri="{FF2B5EF4-FFF2-40B4-BE49-F238E27FC236}">
                <a16:creationId xmlns:a16="http://schemas.microsoft.com/office/drawing/2014/main" id="{D70EC4A7-39AF-09E2-235C-5354CF0A1EC5}"/>
              </a:ext>
            </a:extLst>
          </p:cNvPr>
          <p:cNvSpPr>
            <a:spLocks noGrp="1"/>
          </p:cNvSpPr>
          <p:nvPr>
            <p:ph type="title"/>
          </p:nvPr>
        </p:nvSpPr>
        <p:spPr>
          <a:xfrm>
            <a:off x="292508" y="176821"/>
            <a:ext cx="8257475" cy="502974"/>
          </a:xfrm>
        </p:spPr>
        <p:txBody>
          <a:bodyPr/>
          <a:lstStyle/>
          <a:p>
            <a:r>
              <a:rPr lang="en-US" dirty="0"/>
              <a:t>Ansible playbook</a:t>
            </a:r>
          </a:p>
        </p:txBody>
      </p:sp>
      <p:pic>
        <p:nvPicPr>
          <p:cNvPr id="20" name="Graphic 19" descr="Dim (Smaller Sun) outline">
            <a:extLst>
              <a:ext uri="{FF2B5EF4-FFF2-40B4-BE49-F238E27FC236}">
                <a16:creationId xmlns:a16="http://schemas.microsoft.com/office/drawing/2014/main" id="{37049C04-8241-7A89-197A-3ADADC0C4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1702" y="81997"/>
            <a:ext cx="796561" cy="796561"/>
          </a:xfrm>
          <a:prstGeom prst="rect">
            <a:avLst/>
          </a:prstGeom>
        </p:spPr>
      </p:pic>
    </p:spTree>
    <p:extLst>
      <p:ext uri="{BB962C8B-B14F-4D97-AF65-F5344CB8AC3E}">
        <p14:creationId xmlns:p14="http://schemas.microsoft.com/office/powerpoint/2010/main" val="16152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013F2585-31EA-E6B6-20D1-87FEC93B71D3}"/>
              </a:ext>
            </a:extLst>
          </p:cNvPr>
          <p:cNvSpPr>
            <a:spLocks noGrp="1"/>
          </p:cNvSpPr>
          <p:nvPr>
            <p:ph type="title"/>
          </p:nvPr>
        </p:nvSpPr>
        <p:spPr>
          <a:xfrm>
            <a:off x="180026" y="205391"/>
            <a:ext cx="8257032" cy="434993"/>
          </a:xfrm>
        </p:spPr>
        <p:txBody>
          <a:bodyPr/>
          <a:lstStyle/>
          <a:p>
            <a:r>
              <a:rPr lang="en-US" dirty="0"/>
              <a:t>First Steps</a:t>
            </a:r>
          </a:p>
        </p:txBody>
      </p:sp>
      <p:pic>
        <p:nvPicPr>
          <p:cNvPr id="3" name="Graphic 2" descr="Heart outline">
            <a:extLst>
              <a:ext uri="{FF2B5EF4-FFF2-40B4-BE49-F238E27FC236}">
                <a16:creationId xmlns:a16="http://schemas.microsoft.com/office/drawing/2014/main" id="{512119BD-79E3-0D85-26EA-73F8E5894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8461" y="205391"/>
            <a:ext cx="396961" cy="396961"/>
          </a:xfrm>
          <a:prstGeom prst="rect">
            <a:avLst/>
          </a:prstGeom>
        </p:spPr>
      </p:pic>
      <p:sp>
        <p:nvSpPr>
          <p:cNvPr id="4" name="Text Placeholder 1">
            <a:extLst>
              <a:ext uri="{FF2B5EF4-FFF2-40B4-BE49-F238E27FC236}">
                <a16:creationId xmlns:a16="http://schemas.microsoft.com/office/drawing/2014/main" id="{CCEA504A-FE62-2F87-16F2-EB88505650CC}"/>
              </a:ext>
            </a:extLst>
          </p:cNvPr>
          <p:cNvSpPr>
            <a:spLocks noGrp="1"/>
          </p:cNvSpPr>
          <p:nvPr>
            <p:ph sz="quarter" idx="11"/>
          </p:nvPr>
        </p:nvSpPr>
        <p:spPr>
          <a:xfrm>
            <a:off x="1984564" y="521438"/>
            <a:ext cx="8257032" cy="3392424"/>
          </a:xfrm>
        </p:spPr>
        <p:txBody>
          <a:bodyPr/>
          <a:lstStyle/>
          <a:p>
            <a:r>
              <a:rPr lang="en-US" dirty="0"/>
              <a:t>Change directory into the folder for our workshop</a:t>
            </a:r>
          </a:p>
          <a:p>
            <a:pPr lvl="1"/>
            <a:r>
              <a:rPr lang="en-US" dirty="0">
                <a:solidFill>
                  <a:schemeClr val="accent1"/>
                </a:solidFill>
              </a:rPr>
              <a:t>cd /home/devnet/workshop/DEVWKS-1700</a:t>
            </a:r>
          </a:p>
          <a:p>
            <a:pPr marL="169863" lvl="1" indent="0">
              <a:buNone/>
            </a:pPr>
            <a:endParaRPr lang="en-US" dirty="0">
              <a:solidFill>
                <a:schemeClr val="accent1"/>
              </a:solidFill>
            </a:endParaRPr>
          </a:p>
          <a:p>
            <a:r>
              <a:rPr lang="en-US" dirty="0"/>
              <a:t>Ansible installation</a:t>
            </a:r>
          </a:p>
          <a:p>
            <a:pPr lvl="1"/>
            <a:r>
              <a:rPr lang="en-US" dirty="0"/>
              <a:t>Check: </a:t>
            </a:r>
            <a:r>
              <a:rPr lang="en-US" dirty="0">
                <a:solidFill>
                  <a:schemeClr val="accent1"/>
                </a:solidFill>
              </a:rPr>
              <a:t>ansible-config --version</a:t>
            </a:r>
          </a:p>
          <a:p>
            <a:pPr lvl="1"/>
            <a:r>
              <a:rPr lang="en-US" dirty="0"/>
              <a:t>Install (if necessary): </a:t>
            </a:r>
            <a:r>
              <a:rPr lang="en-US" dirty="0">
                <a:solidFill>
                  <a:schemeClr val="accent1"/>
                </a:solidFill>
              </a:rPr>
              <a:t>pip install --user ansible</a:t>
            </a:r>
          </a:p>
          <a:p>
            <a:pPr lvl="1"/>
            <a:r>
              <a:rPr lang="en-US" dirty="0"/>
              <a:t>Re-check (if necessary): </a:t>
            </a:r>
            <a:r>
              <a:rPr lang="en-US" dirty="0">
                <a:solidFill>
                  <a:schemeClr val="accent1"/>
                </a:solidFill>
              </a:rPr>
              <a:t>ansible-config --version</a:t>
            </a:r>
          </a:p>
          <a:p>
            <a:pPr marL="169863" lvl="1" indent="0">
              <a:buNone/>
            </a:pPr>
            <a:endParaRPr lang="en-US" dirty="0"/>
          </a:p>
          <a:p>
            <a:r>
              <a:rPr lang="en-US" dirty="0"/>
              <a:t>Ansible config file</a:t>
            </a:r>
          </a:p>
          <a:p>
            <a:pPr lvl="1"/>
            <a:r>
              <a:rPr lang="en-US" dirty="0"/>
              <a:t>What is it?</a:t>
            </a:r>
            <a:endParaRPr lang="en-US" dirty="0">
              <a:solidFill>
                <a:schemeClr val="accent1"/>
              </a:solidFill>
            </a:endParaRPr>
          </a:p>
          <a:p>
            <a:pPr lvl="1"/>
            <a:r>
              <a:rPr lang="en-US" dirty="0"/>
              <a:t>Where to store/find it</a:t>
            </a:r>
            <a:endParaRPr lang="en-US" dirty="0">
              <a:solidFill>
                <a:schemeClr val="accent1"/>
              </a:solidFill>
            </a:endParaRPr>
          </a:p>
          <a:p>
            <a:pPr lvl="1"/>
            <a:r>
              <a:rPr lang="en-US" dirty="0"/>
              <a:t>How to create it with the CLI</a:t>
            </a:r>
            <a:endParaRPr lang="en-US" dirty="0">
              <a:solidFill>
                <a:schemeClr val="accent1"/>
              </a:solidFill>
            </a:endParaRP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940543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1">
            <a:extLst>
              <a:ext uri="{FF2B5EF4-FFF2-40B4-BE49-F238E27FC236}">
                <a16:creationId xmlns:a16="http://schemas.microsoft.com/office/drawing/2014/main" id="{3765AE53-0D9A-30FA-CF4A-D179A372C5BE}"/>
              </a:ext>
            </a:extLst>
          </p:cNvPr>
          <p:cNvSpPr>
            <a:spLocks noGrp="1"/>
          </p:cNvSpPr>
          <p:nvPr>
            <p:ph type="title"/>
          </p:nvPr>
        </p:nvSpPr>
        <p:spPr>
          <a:xfrm>
            <a:off x="235841" y="193288"/>
            <a:ext cx="8257032" cy="507232"/>
          </a:xfrm>
        </p:spPr>
        <p:txBody>
          <a:bodyPr/>
          <a:lstStyle/>
          <a:p>
            <a:r>
              <a:rPr lang="en-US" dirty="0"/>
              <a:t>Set-up Commands</a:t>
            </a:r>
          </a:p>
        </p:txBody>
      </p:sp>
      <p:sp>
        <p:nvSpPr>
          <p:cNvPr id="3" name="Text Placeholder 3">
            <a:extLst>
              <a:ext uri="{FF2B5EF4-FFF2-40B4-BE49-F238E27FC236}">
                <a16:creationId xmlns:a16="http://schemas.microsoft.com/office/drawing/2014/main" id="{C72AD4D9-340B-A988-3A9B-52E25C8F09E4}"/>
              </a:ext>
            </a:extLst>
          </p:cNvPr>
          <p:cNvSpPr>
            <a:spLocks noGrp="1"/>
          </p:cNvSpPr>
          <p:nvPr>
            <p:ph type="body" sz="quarter" idx="12"/>
          </p:nvPr>
        </p:nvSpPr>
        <p:spPr>
          <a:xfrm>
            <a:off x="295314" y="606147"/>
            <a:ext cx="8266112" cy="381000"/>
          </a:xfrm>
        </p:spPr>
        <p:txBody>
          <a:bodyPr/>
          <a:lstStyle/>
          <a:p>
            <a:r>
              <a:rPr lang="en-US" dirty="0"/>
              <a:t>Verify Ansible installation</a:t>
            </a:r>
          </a:p>
        </p:txBody>
      </p:sp>
      <p:sp>
        <p:nvSpPr>
          <p:cNvPr id="4" name="Content Placeholder 2">
            <a:extLst>
              <a:ext uri="{FF2B5EF4-FFF2-40B4-BE49-F238E27FC236}">
                <a16:creationId xmlns:a16="http://schemas.microsoft.com/office/drawing/2014/main" id="{2A0CB1AF-608E-00C7-582F-96FFC82924EF}"/>
              </a:ext>
            </a:extLst>
          </p:cNvPr>
          <p:cNvSpPr>
            <a:spLocks noGrp="1"/>
          </p:cNvSpPr>
          <p:nvPr>
            <p:ph sz="quarter" idx="11"/>
          </p:nvPr>
        </p:nvSpPr>
        <p:spPr>
          <a:xfrm>
            <a:off x="2819400" y="984186"/>
            <a:ext cx="6020205" cy="3392424"/>
          </a:xfrm>
        </p:spPr>
        <p:txBody>
          <a:bodyPr/>
          <a:lstStyle/>
          <a:p>
            <a:pPr marL="0" indent="0">
              <a:buNone/>
            </a:pPr>
            <a:endParaRPr lang="en-US" dirty="0"/>
          </a:p>
          <a:p>
            <a:r>
              <a:rPr lang="en-US" dirty="0"/>
              <a:t>ansible-config --version</a:t>
            </a:r>
          </a:p>
          <a:p>
            <a:endParaRPr lang="en-US" dirty="0"/>
          </a:p>
          <a:p>
            <a:pPr marL="0" indent="0">
              <a:buNone/>
            </a:pPr>
            <a:r>
              <a:rPr lang="en-US" u="sng" dirty="0"/>
              <a:t>If Ansible is not installed</a:t>
            </a:r>
          </a:p>
          <a:p>
            <a:r>
              <a:rPr lang="en-US" dirty="0"/>
              <a:t>pip install --upgrade ansible</a:t>
            </a:r>
          </a:p>
          <a:p>
            <a:r>
              <a:rPr lang="en-US" dirty="0"/>
              <a:t>ansible-config --version</a:t>
            </a:r>
          </a:p>
          <a:p>
            <a:endParaRPr lang="en-US" dirty="0"/>
          </a:p>
          <a:p>
            <a:r>
              <a:rPr lang="en-US" dirty="0"/>
              <a:t>cat </a:t>
            </a:r>
            <a:r>
              <a:rPr lang="en-US" dirty="0" err="1"/>
              <a:t>commands.txt</a:t>
            </a:r>
            <a:endParaRPr lang="en-US" dirty="0"/>
          </a:p>
          <a:p>
            <a:endParaRPr lang="en-US" dirty="0"/>
          </a:p>
          <a:p>
            <a:endParaRPr lang="en-US" dirty="0"/>
          </a:p>
        </p:txBody>
      </p:sp>
    </p:spTree>
    <p:extLst>
      <p:ext uri="{BB962C8B-B14F-4D97-AF65-F5344CB8AC3E}">
        <p14:creationId xmlns:p14="http://schemas.microsoft.com/office/powerpoint/2010/main" val="140076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p:txBody>
          <a:bodyPr/>
          <a:lstStyle/>
          <a:p>
            <a:r>
              <a:rPr lang="en-US" dirty="0">
                <a:solidFill>
                  <a:schemeClr val="bg2"/>
                </a:solidFill>
              </a:rPr>
              <a:t>DEVWKS-1700</a:t>
            </a:r>
          </a:p>
        </p:txBody>
      </p:sp>
      <p:sp>
        <p:nvSpPr>
          <p:cNvPr id="2" name="Title 5">
            <a:extLst>
              <a:ext uri="{FF2B5EF4-FFF2-40B4-BE49-F238E27FC236}">
                <a16:creationId xmlns:a16="http://schemas.microsoft.com/office/drawing/2014/main" id="{FFCA583B-96F6-D649-F7CE-2A77A3FA1567}"/>
              </a:ext>
            </a:extLst>
          </p:cNvPr>
          <p:cNvSpPr txBox="1">
            <a:spLocks/>
          </p:cNvSpPr>
          <p:nvPr/>
        </p:nvSpPr>
        <p:spPr bwMode="auto">
          <a:xfrm>
            <a:off x="328780" y="2021035"/>
            <a:ext cx="8114576" cy="64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t>Intro to Ansible for Automation</a:t>
            </a:r>
          </a:p>
        </p:txBody>
      </p:sp>
      <p:sp>
        <p:nvSpPr>
          <p:cNvPr id="8" name="Subtitle 8">
            <a:extLst>
              <a:ext uri="{FF2B5EF4-FFF2-40B4-BE49-F238E27FC236}">
                <a16:creationId xmlns:a16="http://schemas.microsoft.com/office/drawing/2014/main" id="{C7293DEC-65FE-2C03-B4BE-DD6770ECDC79}"/>
              </a:ext>
            </a:extLst>
          </p:cNvPr>
          <p:cNvSpPr txBox="1">
            <a:spLocks/>
          </p:cNvSpPr>
          <p:nvPr/>
        </p:nvSpPr>
        <p:spPr>
          <a:xfrm>
            <a:off x="328780" y="3311702"/>
            <a:ext cx="4764978" cy="554375"/>
          </a:xfrm>
          <a:prstGeom prst="rect">
            <a:avLst/>
          </a:prstGeom>
        </p:spPr>
        <p:txBody>
          <a:bodyPr lIns="91420" tIns="45710" rIns="91420" bIns="45710" anchor="b" anchorCtr="0">
            <a:noAutofit/>
          </a:bodyPr>
          <a:lstStyle>
            <a:lvl1pPr marL="0" marR="0" indent="0" algn="l" defTabSz="684213" rtl="0" eaLnBrk="1" fontAlgn="base" latinLnBrk="0" hangingPunct="1">
              <a:lnSpc>
                <a:spcPct val="95000"/>
              </a:lnSpc>
              <a:spcBef>
                <a:spcPts val="0"/>
              </a:spcBef>
              <a:spcAft>
                <a:spcPct val="0"/>
              </a:spcAft>
              <a:buClr>
                <a:schemeClr val="tx2"/>
              </a:buClr>
              <a:buSzPct val="90000"/>
              <a:buFont typeface="Arial" charset="0"/>
              <a:buNone/>
              <a:tabLst/>
              <a:defRPr lang="en-US" sz="1600" b="0" i="0" kern="1200">
                <a:solidFill>
                  <a:schemeClr val="accent1"/>
                </a:solidFill>
                <a:latin typeface="+mn-lt"/>
                <a:ea typeface="ＭＳ Ｐゴシック" charset="0"/>
                <a:cs typeface="CiscoSansTT Light" panose="020B0503020201020303" pitchFamily="34" charset="0"/>
              </a:defRPr>
            </a:lvl1pPr>
            <a:lvl2pPr marL="342856" indent="0" algn="ctr"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tint val="75000"/>
                  </a:schemeClr>
                </a:solidFill>
                <a:latin typeface="+mn-lt"/>
                <a:ea typeface="ＭＳ Ｐゴシック" charset="0"/>
                <a:cs typeface="CiscoSans"/>
              </a:defRPr>
            </a:lvl2pPr>
            <a:lvl3pPr marL="685720" indent="0" algn="ctr" defTabSz="684213" rtl="0" eaLnBrk="1" fontAlgn="base" hangingPunct="1">
              <a:lnSpc>
                <a:spcPct val="95000"/>
              </a:lnSpc>
              <a:spcBef>
                <a:spcPts val="625"/>
              </a:spcBef>
              <a:spcAft>
                <a:spcPct val="0"/>
              </a:spcAft>
              <a:buFont typeface="Arial" charset="0"/>
              <a:buNone/>
              <a:defRPr lang="en-US" sz="1200" kern="1200">
                <a:solidFill>
                  <a:schemeClr val="tx1">
                    <a:tint val="75000"/>
                  </a:schemeClr>
                </a:solidFill>
                <a:latin typeface="+mn-lt"/>
                <a:ea typeface="ＭＳ Ｐゴシック" charset="0"/>
                <a:cs typeface="CiscoSans"/>
              </a:defRPr>
            </a:lvl3pPr>
            <a:lvl4pPr marL="1028579"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4pPr>
            <a:lvl5pPr marL="1371441"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5pPr>
            <a:lvl6pPr marL="1714297" indent="0" algn="ctr" defTabSz="685777" rtl="0" eaLnBrk="1" latinLnBrk="0" hangingPunct="1">
              <a:spcBef>
                <a:spcPts val="600"/>
              </a:spcBef>
              <a:buFont typeface="Arial" pitchFamily="34" charset="0"/>
              <a:buNone/>
              <a:defRPr sz="900" kern="1200" baseline="0">
                <a:solidFill>
                  <a:schemeClr val="tx1">
                    <a:tint val="75000"/>
                  </a:schemeClr>
                </a:solidFill>
                <a:latin typeface="+mn-lt"/>
                <a:ea typeface="+mn-ea"/>
                <a:cs typeface="+mn-cs"/>
              </a:defRPr>
            </a:lvl6pPr>
            <a:lvl7pPr marL="2057161" indent="0" algn="ctr" defTabSz="685777" rtl="0" eaLnBrk="1" latinLnBrk="0" hangingPunct="1">
              <a:spcBef>
                <a:spcPts val="600"/>
              </a:spcBef>
              <a:buFont typeface="Arial" pitchFamily="34" charset="0"/>
              <a:buNone/>
              <a:defRPr sz="800" kern="1200" baseline="0">
                <a:solidFill>
                  <a:schemeClr val="tx1">
                    <a:tint val="75000"/>
                  </a:schemeClr>
                </a:solidFill>
                <a:latin typeface="+mn-lt"/>
                <a:ea typeface="+mn-ea"/>
                <a:cs typeface="+mn-cs"/>
              </a:defRPr>
            </a:lvl7pPr>
            <a:lvl8pPr marL="2400020"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2882"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US" dirty="0"/>
              <a:t>Alexander Stevenson, Developer Advocate</a:t>
            </a:r>
            <a:br>
              <a:rPr lang="en-US" dirty="0"/>
            </a:br>
            <a:r>
              <a:rPr lang="en-US" dirty="0"/>
              <a:t>@</a:t>
            </a:r>
            <a:r>
              <a:rPr lang="en-US" dirty="0" err="1"/>
              <a:t>alexstev_dev</a:t>
            </a:r>
            <a:endParaRPr lang="en-US" dirty="0"/>
          </a:p>
          <a:p>
            <a:endParaRPr lang="en-US" dirty="0"/>
          </a:p>
        </p:txBody>
      </p:sp>
    </p:spTree>
    <p:extLst>
      <p:ext uri="{BB962C8B-B14F-4D97-AF65-F5344CB8AC3E}">
        <p14:creationId xmlns:p14="http://schemas.microsoft.com/office/powerpoint/2010/main" val="973707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D22DA895-A33D-D760-FE78-1554DD4E73E8}"/>
              </a:ext>
            </a:extLst>
          </p:cNvPr>
          <p:cNvSpPr>
            <a:spLocks noGrp="1"/>
          </p:cNvSpPr>
          <p:nvPr>
            <p:ph type="title"/>
          </p:nvPr>
        </p:nvSpPr>
        <p:spPr>
          <a:xfrm>
            <a:off x="443997" y="192024"/>
            <a:ext cx="8257032" cy="731520"/>
          </a:xfrm>
        </p:spPr>
        <p:txBody>
          <a:bodyPr/>
          <a:lstStyle/>
          <a:p>
            <a:r>
              <a:rPr lang="en-US" dirty="0"/>
              <a:t>The Ansible Config file (ansible.cfg)</a:t>
            </a:r>
          </a:p>
        </p:txBody>
      </p:sp>
      <p:sp>
        <p:nvSpPr>
          <p:cNvPr id="3" name="Text Placeholder 1">
            <a:extLst>
              <a:ext uri="{FF2B5EF4-FFF2-40B4-BE49-F238E27FC236}">
                <a16:creationId xmlns:a16="http://schemas.microsoft.com/office/drawing/2014/main" id="{665476F5-42F6-6F51-BA98-AD221A7361E4}"/>
              </a:ext>
            </a:extLst>
          </p:cNvPr>
          <p:cNvSpPr>
            <a:spLocks noGrp="1"/>
          </p:cNvSpPr>
          <p:nvPr>
            <p:ph sz="quarter" idx="11"/>
          </p:nvPr>
        </p:nvSpPr>
        <p:spPr>
          <a:xfrm>
            <a:off x="443997" y="1524000"/>
            <a:ext cx="8257032" cy="3066288"/>
          </a:xfrm>
        </p:spPr>
        <p:txBody>
          <a:bodyPr/>
          <a:lstStyle/>
          <a:p>
            <a:r>
              <a:rPr lang="en-US" dirty="0"/>
              <a:t>Config file</a:t>
            </a:r>
          </a:p>
          <a:p>
            <a:pPr lvl="1"/>
            <a:endParaRPr lang="en-US" dirty="0"/>
          </a:p>
          <a:p>
            <a:pPr lvl="1"/>
            <a:r>
              <a:rPr lang="en-US" dirty="0"/>
              <a:t>Allows users to see all the configuration settings available, their defaults, how to set them and where their current value comes from</a:t>
            </a:r>
          </a:p>
          <a:p>
            <a:pPr lvl="1"/>
            <a:endParaRPr lang="en-US" dirty="0"/>
          </a:p>
          <a:p>
            <a:pPr lvl="1"/>
            <a:r>
              <a:rPr lang="en-US" dirty="0"/>
              <a:t>For a new install, the results may be </a:t>
            </a:r>
            <a:r>
              <a:rPr lang="en-US" dirty="0">
                <a:solidFill>
                  <a:schemeClr val="accent1"/>
                </a:solidFill>
              </a:rPr>
              <a:t>config file = None</a:t>
            </a:r>
          </a:p>
          <a:p>
            <a:pPr marL="169863" lvl="1" indent="0">
              <a:buNone/>
            </a:pP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688209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3">
            <a:extLst>
              <a:ext uri="{FF2B5EF4-FFF2-40B4-BE49-F238E27FC236}">
                <a16:creationId xmlns:a16="http://schemas.microsoft.com/office/drawing/2014/main" id="{A0347A0D-7CC5-E6ED-3C4C-EFA7A10D66D6}"/>
              </a:ext>
            </a:extLst>
          </p:cNvPr>
          <p:cNvSpPr>
            <a:spLocks noGrp="1"/>
          </p:cNvSpPr>
          <p:nvPr>
            <p:ph type="body" sz="quarter" idx="12"/>
          </p:nvPr>
        </p:nvSpPr>
        <p:spPr>
          <a:xfrm>
            <a:off x="443997" y="858908"/>
            <a:ext cx="8266112" cy="381000"/>
          </a:xfrm>
        </p:spPr>
        <p:txBody>
          <a:bodyPr/>
          <a:lstStyle/>
          <a:p>
            <a:r>
              <a:rPr lang="en-US" dirty="0"/>
              <a:t>A very basic config file can look something like this, but can include much more, such as SSH keys, remote users, and roles.</a:t>
            </a:r>
          </a:p>
        </p:txBody>
      </p:sp>
      <p:sp>
        <p:nvSpPr>
          <p:cNvPr id="3" name="Title 1">
            <a:extLst>
              <a:ext uri="{FF2B5EF4-FFF2-40B4-BE49-F238E27FC236}">
                <a16:creationId xmlns:a16="http://schemas.microsoft.com/office/drawing/2014/main" id="{B02FF20C-CEA9-8AAA-258A-976FBD59718E}"/>
              </a:ext>
            </a:extLst>
          </p:cNvPr>
          <p:cNvSpPr>
            <a:spLocks noGrp="1"/>
          </p:cNvSpPr>
          <p:nvPr>
            <p:ph type="title"/>
          </p:nvPr>
        </p:nvSpPr>
        <p:spPr>
          <a:xfrm>
            <a:off x="443997" y="192024"/>
            <a:ext cx="8257032" cy="731520"/>
          </a:xfrm>
        </p:spPr>
        <p:txBody>
          <a:bodyPr/>
          <a:lstStyle/>
          <a:p>
            <a:r>
              <a:rPr lang="en-US" dirty="0"/>
              <a:t>Config file example</a:t>
            </a:r>
          </a:p>
        </p:txBody>
      </p:sp>
      <p:sp>
        <p:nvSpPr>
          <p:cNvPr id="4" name="Content Placeholder 2">
            <a:extLst>
              <a:ext uri="{FF2B5EF4-FFF2-40B4-BE49-F238E27FC236}">
                <a16:creationId xmlns:a16="http://schemas.microsoft.com/office/drawing/2014/main" id="{AC419941-FF25-3617-5BAC-6E0180C31861}"/>
              </a:ext>
            </a:extLst>
          </p:cNvPr>
          <p:cNvSpPr>
            <a:spLocks noGrp="1"/>
          </p:cNvSpPr>
          <p:nvPr>
            <p:ph sz="quarter" idx="11"/>
          </p:nvPr>
        </p:nvSpPr>
        <p:spPr>
          <a:xfrm>
            <a:off x="3060229" y="1253182"/>
            <a:ext cx="5579391" cy="3161763"/>
          </a:xfrm>
        </p:spPr>
        <p:txBody>
          <a:bodyPr/>
          <a:lstStyle/>
          <a:p>
            <a:pPr marL="0" indent="0">
              <a:buNone/>
            </a:pPr>
            <a:endParaRPr lang="en-US" dirty="0"/>
          </a:p>
          <a:p>
            <a:pPr marL="0" indent="0">
              <a:buNone/>
            </a:pPr>
            <a:r>
              <a:rPr lang="en-US" sz="1400" dirty="0">
                <a:solidFill>
                  <a:schemeClr val="accent2"/>
                </a:solidFill>
                <a:cs typeface="Courier New" panose="02070309020205020404" pitchFamily="49" charset="0"/>
              </a:rPr>
              <a:t>[defaults] </a:t>
            </a:r>
          </a:p>
          <a:p>
            <a:pPr marL="0" indent="0">
              <a:buNone/>
            </a:pPr>
            <a:r>
              <a:rPr lang="en-US" sz="1400" dirty="0">
                <a:cs typeface="Courier New" panose="02070309020205020404" pitchFamily="49" charset="0"/>
              </a:rPr>
              <a:t>gathering = explicit</a:t>
            </a:r>
          </a:p>
          <a:p>
            <a:pPr marL="0" indent="0">
              <a:buNone/>
            </a:pPr>
            <a:r>
              <a:rPr lang="en-US" sz="1400" dirty="0">
                <a:cs typeface="Courier New" panose="02070309020205020404" pitchFamily="49" charset="0"/>
              </a:rPr>
              <a:t>host_key_checking = True                             </a:t>
            </a:r>
          </a:p>
          <a:p>
            <a:pPr marL="0" indent="0">
              <a:buNone/>
            </a:pPr>
            <a:r>
              <a:rPr lang="en-US" sz="1400" dirty="0">
                <a:cs typeface="Courier New" panose="02070309020205020404" pitchFamily="49" charset="0"/>
              </a:rPr>
              <a:t>timeout = 30</a:t>
            </a:r>
          </a:p>
          <a:p>
            <a:pPr marL="0" indent="0">
              <a:buNone/>
            </a:pPr>
            <a:r>
              <a:rPr lang="en-US" sz="1400" dirty="0" err="1">
                <a:cs typeface="Courier New" panose="02070309020205020404" pitchFamily="49" charset="0"/>
              </a:rPr>
              <a:t>deprecation_warnings</a:t>
            </a:r>
            <a:r>
              <a:rPr lang="en-US" sz="1400" dirty="0">
                <a:cs typeface="Courier New" panose="02070309020205020404" pitchFamily="49" charset="0"/>
              </a:rPr>
              <a:t> = False</a:t>
            </a:r>
          </a:p>
          <a:p>
            <a:pPr marL="0" indent="0">
              <a:buNone/>
            </a:pPr>
            <a:r>
              <a:rPr lang="en-US" sz="1400" dirty="0">
                <a:cs typeface="Courier New" panose="02070309020205020404" pitchFamily="49" charset="0"/>
              </a:rPr>
              <a:t>retry_files_enabled = False</a:t>
            </a:r>
          </a:p>
          <a:p>
            <a:pPr marL="0" indent="0">
              <a:buNone/>
            </a:pPr>
            <a:r>
              <a:rPr lang="en-US" sz="1400" dirty="0">
                <a:cs typeface="Courier New" panose="02070309020205020404" pitchFamily="49" charset="0"/>
              </a:rPr>
              <a:t>DEFAULT_LOCAL_TMP = ./</a:t>
            </a:r>
            <a:r>
              <a:rPr lang="en-US" sz="1400" dirty="0" err="1">
                <a:cs typeface="Courier New" panose="02070309020205020404" pitchFamily="49" charset="0"/>
              </a:rPr>
              <a:t>ansible_tmp</a:t>
            </a:r>
            <a:endParaRPr lang="en-US" sz="1400" dirty="0">
              <a:cs typeface="Courier New" panose="02070309020205020404" pitchFamily="49" charset="0"/>
            </a:endParaRPr>
          </a:p>
          <a:p>
            <a:pPr marL="0" indent="0">
              <a:buNone/>
            </a:pPr>
            <a:r>
              <a:rPr lang="en-US" sz="1400" dirty="0">
                <a:cs typeface="Courier New" panose="02070309020205020404" pitchFamily="49" charset="0"/>
              </a:rPr>
              <a:t>transport = </a:t>
            </a:r>
            <a:r>
              <a:rPr lang="en-US" sz="1400" dirty="0" err="1">
                <a:cs typeface="Courier New" panose="02070309020205020404" pitchFamily="49" charset="0"/>
              </a:rPr>
              <a:t>paramiko</a:t>
            </a:r>
            <a:r>
              <a:rPr lang="en-US" sz="1400" dirty="0">
                <a:cs typeface="Courier New" panose="02070309020205020404" pitchFamily="49" charset="0"/>
              </a:rPr>
              <a:t>                                      </a:t>
            </a:r>
          </a:p>
          <a:p>
            <a:pPr marL="0" indent="0">
              <a:buNone/>
            </a:pPr>
            <a:r>
              <a:rPr lang="en-US" sz="1400" dirty="0" err="1">
                <a:cs typeface="Courier New" panose="02070309020205020404" pitchFamily="49" charset="0"/>
              </a:rPr>
              <a:t>look_for_keys</a:t>
            </a:r>
            <a:r>
              <a:rPr lang="en-US" sz="1400" dirty="0">
                <a:cs typeface="Courier New" panose="02070309020205020404" pitchFamily="49" charset="0"/>
              </a:rPr>
              <a:t> = False</a:t>
            </a:r>
            <a:endParaRPr lang="en-US" dirty="0"/>
          </a:p>
        </p:txBody>
      </p:sp>
    </p:spTree>
    <p:extLst>
      <p:ext uri="{BB962C8B-B14F-4D97-AF65-F5344CB8AC3E}">
        <p14:creationId xmlns:p14="http://schemas.microsoft.com/office/powerpoint/2010/main" val="640233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1">
            <a:extLst>
              <a:ext uri="{FF2B5EF4-FFF2-40B4-BE49-F238E27FC236}">
                <a16:creationId xmlns:a16="http://schemas.microsoft.com/office/drawing/2014/main" id="{20744409-EF7E-AD59-A860-A3F81F9DECA6}"/>
              </a:ext>
            </a:extLst>
          </p:cNvPr>
          <p:cNvSpPr>
            <a:spLocks noGrp="1"/>
          </p:cNvSpPr>
          <p:nvPr>
            <p:ph type="title"/>
          </p:nvPr>
        </p:nvSpPr>
        <p:spPr>
          <a:xfrm>
            <a:off x="443997" y="192024"/>
            <a:ext cx="8257032" cy="731520"/>
          </a:xfrm>
        </p:spPr>
        <p:txBody>
          <a:bodyPr/>
          <a:lstStyle/>
          <a:p>
            <a:r>
              <a:rPr lang="en-US" dirty="0"/>
              <a:t>Config file example</a:t>
            </a:r>
          </a:p>
        </p:txBody>
      </p:sp>
      <p:sp>
        <p:nvSpPr>
          <p:cNvPr id="3" name="Title 1">
            <a:extLst>
              <a:ext uri="{FF2B5EF4-FFF2-40B4-BE49-F238E27FC236}">
                <a16:creationId xmlns:a16="http://schemas.microsoft.com/office/drawing/2014/main" id="{938E7BA1-8156-85E3-679C-70F038535B3C}"/>
              </a:ext>
            </a:extLst>
          </p:cNvPr>
          <p:cNvSpPr txBox="1">
            <a:spLocks/>
          </p:cNvSpPr>
          <p:nvPr/>
        </p:nvSpPr>
        <p:spPr bwMode="auto">
          <a:xfrm>
            <a:off x="3332162" y="227336"/>
            <a:ext cx="8257032" cy="63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800" dirty="0"/>
              <a:t>(Continued / Explained)</a:t>
            </a:r>
          </a:p>
        </p:txBody>
      </p:sp>
      <p:sp>
        <p:nvSpPr>
          <p:cNvPr id="4" name="Content Placeholder 2">
            <a:extLst>
              <a:ext uri="{FF2B5EF4-FFF2-40B4-BE49-F238E27FC236}">
                <a16:creationId xmlns:a16="http://schemas.microsoft.com/office/drawing/2014/main" id="{C2CF7400-0B01-1DB6-350F-0BDB86C6C7C5}"/>
              </a:ext>
            </a:extLst>
          </p:cNvPr>
          <p:cNvSpPr>
            <a:spLocks noGrp="1"/>
          </p:cNvSpPr>
          <p:nvPr>
            <p:ph sz="quarter" idx="11"/>
          </p:nvPr>
        </p:nvSpPr>
        <p:spPr>
          <a:xfrm>
            <a:off x="174356" y="860354"/>
            <a:ext cx="8795288" cy="3231549"/>
          </a:xfrm>
        </p:spPr>
        <p:txBody>
          <a:bodyPr/>
          <a:lstStyle/>
          <a:p>
            <a:pPr marL="0" indent="0">
              <a:buNone/>
            </a:pPr>
            <a:endParaRPr lang="en-US" dirty="0"/>
          </a:p>
          <a:p>
            <a:pPr marL="0" indent="0">
              <a:buNone/>
            </a:pPr>
            <a:r>
              <a:rPr lang="en-US" sz="1400" dirty="0">
                <a:cs typeface="Courier New" panose="02070309020205020404" pitchFamily="49" charset="0"/>
              </a:rPr>
              <a:t>[defaults] </a:t>
            </a:r>
          </a:p>
          <a:p>
            <a:pPr marL="0" indent="0">
              <a:buNone/>
            </a:pPr>
            <a:r>
              <a:rPr lang="en-US" sz="1400" dirty="0">
                <a:cs typeface="Courier New" panose="02070309020205020404" pitchFamily="49" charset="0"/>
              </a:rPr>
              <a:t>gathering = explicit </a:t>
            </a:r>
            <a:r>
              <a:rPr lang="en-US" sz="1400" dirty="0">
                <a:cs typeface="Courier New" panose="02070309020205020404" pitchFamily="49" charset="0"/>
                <a:sym typeface="Wingdings" pitchFamily="2" charset="2"/>
              </a:rPr>
              <a:t>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only gather facts for hosts that are explicitly targeted by the playbook </a:t>
            </a:r>
            <a:endParaRPr lang="en-US" sz="1400" dirty="0">
              <a:cs typeface="Courier New" panose="02070309020205020404" pitchFamily="49" charset="0"/>
            </a:endParaRPr>
          </a:p>
          <a:p>
            <a:pPr marL="0" indent="0">
              <a:buNone/>
            </a:pPr>
            <a:r>
              <a:rPr lang="en-US" sz="1400" dirty="0">
                <a:cs typeface="Courier New" panose="02070309020205020404" pitchFamily="49" charset="0"/>
              </a:rPr>
              <a:t>host_key_checking = True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enables the SSH key checking feature</a:t>
            </a:r>
            <a:endParaRPr lang="en-US" sz="1400" dirty="0">
              <a:cs typeface="Courier New" panose="02070309020205020404" pitchFamily="49" charset="0"/>
            </a:endParaRPr>
          </a:p>
          <a:p>
            <a:pPr marL="0" indent="0">
              <a:buNone/>
            </a:pPr>
            <a:r>
              <a:rPr lang="en-US" sz="1400" dirty="0">
                <a:cs typeface="Courier New" panose="02070309020205020404" pitchFamily="49" charset="0"/>
              </a:rPr>
              <a:t>timeout = 30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sets the connection timeout in seconds for connections to remote hosts</a:t>
            </a:r>
            <a:endParaRPr lang="en-US" sz="1400" dirty="0">
              <a:cs typeface="Courier New" panose="02070309020205020404" pitchFamily="49" charset="0"/>
            </a:endParaRPr>
          </a:p>
          <a:p>
            <a:pPr marL="0" indent="0">
              <a:buNone/>
            </a:pPr>
            <a:r>
              <a:rPr lang="en-US" sz="1400" dirty="0">
                <a:cs typeface="Courier New" panose="02070309020205020404" pitchFamily="49" charset="0"/>
              </a:rPr>
              <a:t>deprecation_warnings = False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disables deprecation warning</a:t>
            </a:r>
            <a:endParaRPr lang="en-US" sz="1400" dirty="0">
              <a:cs typeface="Courier New" panose="02070309020205020404" pitchFamily="49" charset="0"/>
            </a:endParaRPr>
          </a:p>
          <a:p>
            <a:pPr marL="0" indent="0">
              <a:buNone/>
            </a:pPr>
            <a:r>
              <a:rPr lang="en-US" sz="1400" dirty="0">
                <a:cs typeface="Courier New" panose="02070309020205020404" pitchFamily="49" charset="0"/>
              </a:rPr>
              <a:t>retry_files_enabled = False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rPr>
              <a:t>   disables creation of a .retry file with the hosts that failed</a:t>
            </a:r>
          </a:p>
          <a:p>
            <a:pPr marL="0" indent="0">
              <a:buNone/>
            </a:pPr>
            <a:r>
              <a:rPr lang="en-US" sz="1400" dirty="0">
                <a:cs typeface="Courier New" panose="02070309020205020404" pitchFamily="49" charset="0"/>
              </a:rPr>
              <a:t>DEFAULT_LOCAL_TMP = ./</a:t>
            </a:r>
            <a:r>
              <a:rPr lang="en-US" sz="1400" dirty="0" err="1">
                <a:cs typeface="Courier New" panose="02070309020205020404" pitchFamily="49" charset="0"/>
              </a:rPr>
              <a:t>ansible_tmp</a:t>
            </a:r>
            <a:r>
              <a:rPr lang="en-US" sz="1400" dirty="0">
                <a:cs typeface="Courier New" panose="02070309020205020404" pitchFamily="49" charset="0"/>
              </a:rPr>
              <a:t>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sets the default local temporary directory</a:t>
            </a:r>
            <a:endParaRPr lang="en-US" sz="1400" dirty="0">
              <a:cs typeface="Courier New" panose="02070309020205020404" pitchFamily="49" charset="0"/>
            </a:endParaRPr>
          </a:p>
          <a:p>
            <a:pPr marL="0" indent="0">
              <a:buNone/>
            </a:pPr>
            <a:r>
              <a:rPr lang="en-US" sz="1400" dirty="0">
                <a:cs typeface="Courier New" panose="02070309020205020404" pitchFamily="49" charset="0"/>
              </a:rPr>
              <a:t>transport = </a:t>
            </a:r>
            <a:r>
              <a:rPr lang="en-US" sz="1400" dirty="0" err="1">
                <a:cs typeface="Courier New" panose="02070309020205020404" pitchFamily="49" charset="0"/>
              </a:rPr>
              <a:t>paramiko</a:t>
            </a:r>
            <a:r>
              <a:rPr lang="en-US" sz="1400" dirty="0">
                <a:cs typeface="Courier New" panose="02070309020205020404" pitchFamily="49" charset="0"/>
              </a:rPr>
              <a:t>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sets default transport method to use when connecting to remote hosts</a:t>
            </a:r>
            <a:endParaRPr lang="en-US" sz="1400" dirty="0">
              <a:cs typeface="Courier New" panose="02070309020205020404" pitchFamily="49" charset="0"/>
            </a:endParaRPr>
          </a:p>
          <a:p>
            <a:pPr marL="0" indent="0">
              <a:buNone/>
            </a:pPr>
            <a:r>
              <a:rPr lang="en-US" sz="1400" dirty="0">
                <a:cs typeface="Courier New" panose="02070309020205020404" pitchFamily="49" charset="0"/>
              </a:rPr>
              <a:t>look_for_keys = False                                      </a:t>
            </a:r>
            <a:r>
              <a:rPr lang="en-US" sz="1400" dirty="0">
                <a:solidFill>
                  <a:schemeClr val="accent1"/>
                </a:solidFill>
                <a:cs typeface="Courier New" panose="02070309020205020404" pitchFamily="49" charset="0"/>
                <a:sym typeface="Wingdings" pitchFamily="2" charset="2"/>
              </a:rPr>
              <a:t></a:t>
            </a:r>
            <a:r>
              <a:rPr lang="en-US" sz="1400" dirty="0">
                <a:cs typeface="Courier New" panose="02070309020205020404" pitchFamily="49" charset="0"/>
                <a:sym typeface="Wingdings" pitchFamily="2" charset="2"/>
              </a:rPr>
              <a:t> when connecting to remote hosts, don’t search for private keys in ~/.</a:t>
            </a:r>
            <a:r>
              <a:rPr lang="en-US" sz="1400" dirty="0" err="1">
                <a:cs typeface="Courier New" panose="02070309020205020404" pitchFamily="49" charset="0"/>
                <a:sym typeface="Wingdings" pitchFamily="2" charset="2"/>
              </a:rPr>
              <a:t>ssh</a:t>
            </a:r>
            <a:r>
              <a:rPr lang="en-US" sz="1400" dirty="0">
                <a:cs typeface="Courier New" panose="02070309020205020404" pitchFamily="49" charset="0"/>
                <a:sym typeface="Wingdings" pitchFamily="2" charset="2"/>
              </a:rPr>
              <a:t>/</a:t>
            </a:r>
            <a:endParaRPr lang="en-US" sz="1400" dirty="0"/>
          </a:p>
          <a:p>
            <a:endParaRPr lang="en-US" dirty="0"/>
          </a:p>
        </p:txBody>
      </p:sp>
    </p:spTree>
    <p:extLst>
      <p:ext uri="{BB962C8B-B14F-4D97-AF65-F5344CB8AC3E}">
        <p14:creationId xmlns:p14="http://schemas.microsoft.com/office/powerpoint/2010/main" val="82561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1">
            <a:extLst>
              <a:ext uri="{FF2B5EF4-FFF2-40B4-BE49-F238E27FC236}">
                <a16:creationId xmlns:a16="http://schemas.microsoft.com/office/drawing/2014/main" id="{4F285952-7CE4-54CF-CE94-57569188AB95}"/>
              </a:ext>
            </a:extLst>
          </p:cNvPr>
          <p:cNvSpPr>
            <a:spLocks noGrp="1"/>
          </p:cNvSpPr>
          <p:nvPr>
            <p:ph type="title"/>
          </p:nvPr>
        </p:nvSpPr>
        <p:spPr>
          <a:xfrm>
            <a:off x="443997" y="192024"/>
            <a:ext cx="8257032" cy="731520"/>
          </a:xfrm>
        </p:spPr>
        <p:txBody>
          <a:bodyPr/>
          <a:lstStyle/>
          <a:p>
            <a:r>
              <a:rPr lang="en-US" dirty="0"/>
              <a:t>Config file – Where to store/find it</a:t>
            </a:r>
          </a:p>
        </p:txBody>
      </p:sp>
      <p:sp>
        <p:nvSpPr>
          <p:cNvPr id="3" name="Content Placeholder 2">
            <a:extLst>
              <a:ext uri="{FF2B5EF4-FFF2-40B4-BE49-F238E27FC236}">
                <a16:creationId xmlns:a16="http://schemas.microsoft.com/office/drawing/2014/main" id="{D6D1C024-B4DE-5CAF-E86E-89A96FFD08BF}"/>
              </a:ext>
            </a:extLst>
          </p:cNvPr>
          <p:cNvSpPr>
            <a:spLocks noGrp="1"/>
          </p:cNvSpPr>
          <p:nvPr>
            <p:ph sz="quarter" idx="11"/>
          </p:nvPr>
        </p:nvSpPr>
        <p:spPr>
          <a:xfrm>
            <a:off x="443997" y="1048215"/>
            <a:ext cx="8257032" cy="3542073"/>
          </a:xfrm>
        </p:spPr>
        <p:txBody>
          <a:bodyPr/>
          <a:lstStyle/>
          <a:p>
            <a:pPr marL="0" indent="0">
              <a:buNone/>
            </a:pPr>
            <a:r>
              <a:rPr lang="en-US" dirty="0"/>
              <a:t>Ansible looks for the </a:t>
            </a:r>
            <a:r>
              <a:rPr lang="en-US" dirty="0">
                <a:solidFill>
                  <a:schemeClr val="accent1"/>
                </a:solidFill>
              </a:rPr>
              <a:t>ansible.cfg</a:t>
            </a:r>
            <a:r>
              <a:rPr lang="en-US" dirty="0"/>
              <a:t> configuration file in the following order:</a:t>
            </a:r>
          </a:p>
          <a:p>
            <a:pPr marL="457200" indent="-457200">
              <a:buFont typeface="+mj-lt"/>
              <a:buAutoNum type="arabicPeriod"/>
            </a:pPr>
            <a:r>
              <a:rPr lang="en-US" dirty="0">
                <a:solidFill>
                  <a:schemeClr val="accent2"/>
                </a:solidFill>
              </a:rPr>
              <a:t>ANSIBLE_CONFIG</a:t>
            </a:r>
            <a:r>
              <a:rPr lang="en-US" dirty="0"/>
              <a:t> (environment variable if set)</a:t>
            </a:r>
          </a:p>
          <a:p>
            <a:pPr marL="457200" indent="-457200">
              <a:buFont typeface="+mj-lt"/>
              <a:buAutoNum type="arabicPeriod"/>
            </a:pPr>
            <a:r>
              <a:rPr lang="en-US" dirty="0">
                <a:solidFill>
                  <a:schemeClr val="accent2"/>
                </a:solidFill>
              </a:rPr>
              <a:t>ansible.cfg </a:t>
            </a:r>
            <a:r>
              <a:rPr lang="en-US" dirty="0"/>
              <a:t>(in the current directory)</a:t>
            </a:r>
          </a:p>
          <a:p>
            <a:pPr marL="457200" indent="-457200">
              <a:buFont typeface="+mj-lt"/>
              <a:buAutoNum type="arabicPeriod"/>
            </a:pPr>
            <a:r>
              <a:rPr lang="en-US" dirty="0">
                <a:solidFill>
                  <a:schemeClr val="accent2"/>
                </a:solidFill>
              </a:rPr>
              <a:t>~/.ansible.cfg </a:t>
            </a:r>
            <a:r>
              <a:rPr lang="en-US" dirty="0"/>
              <a:t>(in the home directory)</a:t>
            </a:r>
          </a:p>
          <a:p>
            <a:pPr marL="457200" indent="-457200">
              <a:buFont typeface="+mj-lt"/>
              <a:buAutoNum type="arabicPeriod"/>
            </a:pPr>
            <a:r>
              <a:rPr lang="en-US" dirty="0">
                <a:solidFill>
                  <a:schemeClr val="accent2"/>
                </a:solidFill>
              </a:rPr>
              <a:t>/etc/ansible/ansible.cfg </a:t>
            </a:r>
            <a:r>
              <a:rPr lang="en-US" dirty="0"/>
              <a:t>(default system-wide configuration file)</a:t>
            </a:r>
          </a:p>
          <a:p>
            <a:pPr marL="0" indent="0">
              <a:buNone/>
            </a:pPr>
            <a:r>
              <a:rPr lang="en-US" dirty="0">
                <a:solidFill>
                  <a:schemeClr val="accent5"/>
                </a:solidFill>
              </a:rPr>
              <a:t>Ansible uses the first ansible.cfg file it finds </a:t>
            </a:r>
            <a:r>
              <a:rPr lang="en-US" dirty="0"/>
              <a:t>and will not load any other configuration file afterwards. So, if you have an ansible.cfg in your current directory, Ansible will use that and ignore the one in your home directory or the default one in /etc/ansible/ansible.cfg.</a:t>
            </a:r>
          </a:p>
          <a:p>
            <a:endParaRPr lang="en-US" dirty="0"/>
          </a:p>
        </p:txBody>
      </p:sp>
    </p:spTree>
    <p:extLst>
      <p:ext uri="{BB962C8B-B14F-4D97-AF65-F5344CB8AC3E}">
        <p14:creationId xmlns:p14="http://schemas.microsoft.com/office/powerpoint/2010/main" val="2154998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1">
            <a:extLst>
              <a:ext uri="{FF2B5EF4-FFF2-40B4-BE49-F238E27FC236}">
                <a16:creationId xmlns:a16="http://schemas.microsoft.com/office/drawing/2014/main" id="{2B760D71-BB0E-6213-DBDC-DDE4F3B83666}"/>
              </a:ext>
            </a:extLst>
          </p:cNvPr>
          <p:cNvSpPr>
            <a:spLocks noGrp="1"/>
          </p:cNvSpPr>
          <p:nvPr>
            <p:ph type="title"/>
          </p:nvPr>
        </p:nvSpPr>
        <p:spPr>
          <a:xfrm>
            <a:off x="443997" y="192024"/>
            <a:ext cx="8257032" cy="731520"/>
          </a:xfrm>
        </p:spPr>
        <p:txBody>
          <a:bodyPr/>
          <a:lstStyle/>
          <a:p>
            <a:r>
              <a:rPr lang="en-US" dirty="0"/>
              <a:t>Config file – Let’s create one!</a:t>
            </a:r>
          </a:p>
        </p:txBody>
      </p:sp>
      <p:sp>
        <p:nvSpPr>
          <p:cNvPr id="3" name="Content Placeholder 2">
            <a:extLst>
              <a:ext uri="{FF2B5EF4-FFF2-40B4-BE49-F238E27FC236}">
                <a16:creationId xmlns:a16="http://schemas.microsoft.com/office/drawing/2014/main" id="{2CF346D3-20A5-4437-7C54-3794E11ED123}"/>
              </a:ext>
            </a:extLst>
          </p:cNvPr>
          <p:cNvSpPr>
            <a:spLocks noGrp="1"/>
          </p:cNvSpPr>
          <p:nvPr>
            <p:ph sz="quarter" idx="11"/>
          </p:nvPr>
        </p:nvSpPr>
        <p:spPr>
          <a:xfrm>
            <a:off x="443997" y="989045"/>
            <a:ext cx="8257032" cy="3601243"/>
          </a:xfrm>
        </p:spPr>
        <p:txBody>
          <a:bodyPr/>
          <a:lstStyle/>
          <a:p>
            <a:pPr marL="0" indent="0">
              <a:buNone/>
            </a:pPr>
            <a:r>
              <a:rPr lang="en-US" dirty="0"/>
              <a:t>We create ansible.cfg in the current dir and then verify its contents</a:t>
            </a:r>
          </a:p>
          <a:p>
            <a:pPr marL="0" indent="0">
              <a:buNone/>
            </a:pPr>
            <a:endParaRPr lang="en-US" dirty="0"/>
          </a:p>
          <a:p>
            <a:pPr marL="0" indent="0">
              <a:buNone/>
            </a:pPr>
            <a:r>
              <a:rPr lang="en-US" dirty="0">
                <a:solidFill>
                  <a:schemeClr val="accent1"/>
                </a:solidFill>
              </a:rPr>
              <a:t>echo -e "[defaults]\ngathering = explicit\nhost_key_checking = True\ntimeout = 30\ndeprecation_warnings = False\nretry_files_enabled = False\nDEFAULT_LOCAL_TMP = ./ansible_tmp\ntransport = paramiko\nlook_for_keys = False" &gt; ansible.cfg</a:t>
            </a:r>
          </a:p>
          <a:p>
            <a:pPr marL="0" indent="0">
              <a:buNone/>
            </a:pPr>
            <a:endParaRPr lang="en-US" dirty="0"/>
          </a:p>
          <a:p>
            <a:pPr marL="0" indent="0">
              <a:buNone/>
            </a:pPr>
            <a:r>
              <a:rPr lang="en-US" dirty="0">
                <a:solidFill>
                  <a:schemeClr val="accent2"/>
                </a:solidFill>
              </a:rPr>
              <a:t>cat ansible.cfg</a:t>
            </a:r>
          </a:p>
          <a:p>
            <a:pPr marL="0" indent="0">
              <a:buNone/>
            </a:pPr>
            <a:endParaRPr lang="en-US" dirty="0"/>
          </a:p>
          <a:p>
            <a:endParaRPr lang="en-US" dirty="0"/>
          </a:p>
        </p:txBody>
      </p:sp>
    </p:spTree>
    <p:extLst>
      <p:ext uri="{BB962C8B-B14F-4D97-AF65-F5344CB8AC3E}">
        <p14:creationId xmlns:p14="http://schemas.microsoft.com/office/powerpoint/2010/main" val="2084318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a:t>
            </a:r>
          </a:p>
        </p:txBody>
      </p:sp>
    </p:spTree>
    <p:extLst>
      <p:ext uri="{BB962C8B-B14F-4D97-AF65-F5344CB8AC3E}">
        <p14:creationId xmlns:p14="http://schemas.microsoft.com/office/powerpoint/2010/main" val="3331579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First Playbook </a:t>
            </a:r>
          </a:p>
        </p:txBody>
      </p:sp>
      <p:pic>
        <p:nvPicPr>
          <p:cNvPr id="3" name="Graphic 2" descr="Person with idea outline">
            <a:extLst>
              <a:ext uri="{FF2B5EF4-FFF2-40B4-BE49-F238E27FC236}">
                <a16:creationId xmlns:a16="http://schemas.microsoft.com/office/drawing/2014/main" id="{50AEDFF7-9CE3-0DB8-4F43-1323B8798D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3635" y="1888559"/>
            <a:ext cx="1085851" cy="1085851"/>
          </a:xfrm>
          <a:prstGeom prst="rect">
            <a:avLst/>
          </a:prstGeom>
        </p:spPr>
      </p:pic>
    </p:spTree>
    <p:extLst>
      <p:ext uri="{BB962C8B-B14F-4D97-AF65-F5344CB8AC3E}">
        <p14:creationId xmlns:p14="http://schemas.microsoft.com/office/powerpoint/2010/main" val="1976358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11" name="Title 2">
            <a:extLst>
              <a:ext uri="{FF2B5EF4-FFF2-40B4-BE49-F238E27FC236}">
                <a16:creationId xmlns:a16="http://schemas.microsoft.com/office/drawing/2014/main" id="{5383AD05-9740-21BD-33A0-4DC48712D0BE}"/>
              </a:ext>
            </a:extLst>
          </p:cNvPr>
          <p:cNvSpPr>
            <a:spLocks noGrp="1"/>
          </p:cNvSpPr>
          <p:nvPr>
            <p:ph type="title"/>
          </p:nvPr>
        </p:nvSpPr>
        <p:spPr>
          <a:xfrm>
            <a:off x="443997" y="192024"/>
            <a:ext cx="8257032" cy="731520"/>
          </a:xfrm>
        </p:spPr>
        <p:txBody>
          <a:bodyPr/>
          <a:lstStyle/>
          <a:p>
            <a:pPr algn="ctr"/>
            <a:r>
              <a:rPr lang="en-US" dirty="0"/>
              <a:t>Let’s Use Automation Instead of Copy/Paste ! </a:t>
            </a:r>
          </a:p>
        </p:txBody>
      </p:sp>
      <p:sp>
        <p:nvSpPr>
          <p:cNvPr id="12" name="Text Placeholder 1">
            <a:extLst>
              <a:ext uri="{FF2B5EF4-FFF2-40B4-BE49-F238E27FC236}">
                <a16:creationId xmlns:a16="http://schemas.microsoft.com/office/drawing/2014/main" id="{E4400B5C-2BA2-DB53-C39C-A6D6FEF149A3}"/>
              </a:ext>
            </a:extLst>
          </p:cNvPr>
          <p:cNvSpPr>
            <a:spLocks noGrp="1"/>
          </p:cNvSpPr>
          <p:nvPr>
            <p:ph sz="quarter" idx="11"/>
          </p:nvPr>
        </p:nvSpPr>
        <p:spPr>
          <a:xfrm>
            <a:off x="443997" y="1306521"/>
            <a:ext cx="8257032" cy="3125382"/>
          </a:xfrm>
        </p:spPr>
        <p:txBody>
          <a:bodyPr/>
          <a:lstStyle/>
          <a:p>
            <a:pPr marL="0" indent="0">
              <a:buNone/>
            </a:pPr>
            <a:r>
              <a:rPr lang="en-US" sz="2400" dirty="0"/>
              <a:t>Everything you just did by copying and pasting, which is still common among some network engineers, we will demonstrate can be accomplished with a single command to run a playbook using Ansible.</a:t>
            </a:r>
          </a:p>
          <a:p>
            <a:pPr marL="0" indent="0">
              <a:buNone/>
            </a:pPr>
            <a:r>
              <a:rPr lang="en-US" sz="2400" dirty="0">
                <a:solidFill>
                  <a:schemeClr val="accent1"/>
                </a:solidFill>
              </a:rPr>
              <a:t>cd ansible-playbooks</a:t>
            </a:r>
          </a:p>
          <a:p>
            <a:pPr marL="0" indent="0">
              <a:buNone/>
            </a:pPr>
            <a:r>
              <a:rPr lang="en-US" sz="2400" dirty="0">
                <a:solidFill>
                  <a:schemeClr val="accent1"/>
                </a:solidFill>
              </a:rPr>
              <a:t>ansible-playbook first_playbook.yaml</a:t>
            </a:r>
          </a:p>
          <a:p>
            <a:pPr marL="0" indent="0">
              <a:buNone/>
            </a:pPr>
            <a:endParaRPr lang="en-US" sz="2400" dirty="0">
              <a:solidFill>
                <a:schemeClr val="accent1"/>
              </a:solidFill>
            </a:endParaRPr>
          </a:p>
        </p:txBody>
      </p:sp>
    </p:spTree>
    <p:extLst>
      <p:ext uri="{BB962C8B-B14F-4D97-AF65-F5344CB8AC3E}">
        <p14:creationId xmlns:p14="http://schemas.microsoft.com/office/powerpoint/2010/main" val="1514877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pic>
        <p:nvPicPr>
          <p:cNvPr id="2" name="Picture 1">
            <a:extLst>
              <a:ext uri="{FF2B5EF4-FFF2-40B4-BE49-F238E27FC236}">
                <a16:creationId xmlns:a16="http://schemas.microsoft.com/office/drawing/2014/main" id="{9E2940A1-3251-275C-CDE8-889CC80FF971}"/>
              </a:ext>
            </a:extLst>
          </p:cNvPr>
          <p:cNvPicPr>
            <a:picLocks noChangeAspect="1"/>
          </p:cNvPicPr>
          <p:nvPr/>
        </p:nvPicPr>
        <p:blipFill>
          <a:blip r:embed="rId3"/>
          <a:stretch>
            <a:fillRect/>
          </a:stretch>
        </p:blipFill>
        <p:spPr>
          <a:xfrm>
            <a:off x="1357148" y="727908"/>
            <a:ext cx="6429703" cy="3931948"/>
          </a:xfrm>
          <a:prstGeom prst="rect">
            <a:avLst/>
          </a:prstGeom>
        </p:spPr>
      </p:pic>
      <p:sp>
        <p:nvSpPr>
          <p:cNvPr id="3" name="Title 2">
            <a:extLst>
              <a:ext uri="{FF2B5EF4-FFF2-40B4-BE49-F238E27FC236}">
                <a16:creationId xmlns:a16="http://schemas.microsoft.com/office/drawing/2014/main" id="{8A660EB3-731C-CFB4-57CD-0F8E76939306}"/>
              </a:ext>
            </a:extLst>
          </p:cNvPr>
          <p:cNvSpPr>
            <a:spLocks noGrp="1"/>
          </p:cNvSpPr>
          <p:nvPr>
            <p:ph type="title"/>
          </p:nvPr>
        </p:nvSpPr>
        <p:spPr>
          <a:xfrm>
            <a:off x="443997" y="42078"/>
            <a:ext cx="8257032" cy="598610"/>
          </a:xfrm>
        </p:spPr>
        <p:txBody>
          <a:bodyPr/>
          <a:lstStyle/>
          <a:p>
            <a:pPr algn="ctr"/>
            <a:r>
              <a:rPr lang="en-US" dirty="0"/>
              <a:t>Results</a:t>
            </a:r>
          </a:p>
        </p:txBody>
      </p:sp>
    </p:spTree>
    <p:extLst>
      <p:ext uri="{BB962C8B-B14F-4D97-AF65-F5344CB8AC3E}">
        <p14:creationId xmlns:p14="http://schemas.microsoft.com/office/powerpoint/2010/main" val="2180483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D09CFC0D-B64F-FEAA-6D5C-DF7DA6711F76}"/>
              </a:ext>
            </a:extLst>
          </p:cNvPr>
          <p:cNvSpPr txBox="1">
            <a:spLocks/>
          </p:cNvSpPr>
          <p:nvPr/>
        </p:nvSpPr>
        <p:spPr>
          <a:xfrm>
            <a:off x="292509" y="679794"/>
            <a:ext cx="8257474" cy="308309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US"/>
              <a:t>A playbook is the main means of Ansible automation. Each playbook is a collection of tasks and each task contains modules. Playbooks are written in YAML, which is intuitive and human readable. Space indentation is important.</a:t>
            </a:r>
          </a:p>
        </p:txBody>
      </p:sp>
      <p:cxnSp>
        <p:nvCxnSpPr>
          <p:cNvPr id="3" name="Straight Arrow Connector 2">
            <a:extLst>
              <a:ext uri="{FF2B5EF4-FFF2-40B4-BE49-F238E27FC236}">
                <a16:creationId xmlns:a16="http://schemas.microsoft.com/office/drawing/2014/main" id="{103ACE1B-6744-F032-716F-8BD94AE6248D}"/>
              </a:ext>
            </a:extLst>
          </p:cNvPr>
          <p:cNvCxnSpPr>
            <a:cxnSpLocks/>
          </p:cNvCxnSpPr>
          <p:nvPr/>
        </p:nvCxnSpPr>
        <p:spPr>
          <a:xfrm flipV="1">
            <a:off x="1194314" y="169432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B498DA3-D24A-ECA5-9429-AC32D5DBC062}"/>
              </a:ext>
            </a:extLst>
          </p:cNvPr>
          <p:cNvCxnSpPr>
            <a:cxnSpLocks/>
          </p:cNvCxnSpPr>
          <p:nvPr/>
        </p:nvCxnSpPr>
        <p:spPr>
          <a:xfrm flipV="1">
            <a:off x="1839286" y="2991790"/>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80DC87F-1919-557F-6700-E9008B4015AD}"/>
              </a:ext>
            </a:extLst>
          </p:cNvPr>
          <p:cNvCxnSpPr>
            <a:cxnSpLocks/>
          </p:cNvCxnSpPr>
          <p:nvPr/>
        </p:nvCxnSpPr>
        <p:spPr>
          <a:xfrm flipV="1">
            <a:off x="1379509" y="2130888"/>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55E6EE2-43B0-986C-328C-C0DF19CAF904}"/>
              </a:ext>
            </a:extLst>
          </p:cNvPr>
          <p:cNvCxnSpPr>
            <a:cxnSpLocks/>
          </p:cNvCxnSpPr>
          <p:nvPr/>
        </p:nvCxnSpPr>
        <p:spPr>
          <a:xfrm flipV="1">
            <a:off x="1379509" y="2351557"/>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74BE61-BD45-3FC5-A4C1-0DD55662398A}"/>
              </a:ext>
            </a:extLst>
          </p:cNvPr>
          <p:cNvSpPr txBox="1"/>
          <p:nvPr/>
        </p:nvSpPr>
        <p:spPr>
          <a:xfrm>
            <a:off x="608137" y="1694327"/>
            <a:ext cx="821802" cy="307777"/>
          </a:xfrm>
          <a:prstGeom prst="rect">
            <a:avLst/>
          </a:prstGeom>
          <a:noFill/>
        </p:spPr>
        <p:txBody>
          <a:bodyPr wrap="square" rtlCol="0">
            <a:spAutoFit/>
          </a:bodyPr>
          <a:lstStyle/>
          <a:p>
            <a:r>
              <a:rPr lang="en-US" sz="1400" dirty="0">
                <a:solidFill>
                  <a:schemeClr val="accent1"/>
                </a:solidFill>
                <a:latin typeface="+mn-lt"/>
              </a:rPr>
              <a:t>YAML</a:t>
            </a:r>
          </a:p>
        </p:txBody>
      </p:sp>
      <p:sp>
        <p:nvSpPr>
          <p:cNvPr id="9" name="TextBox 8">
            <a:extLst>
              <a:ext uri="{FF2B5EF4-FFF2-40B4-BE49-F238E27FC236}">
                <a16:creationId xmlns:a16="http://schemas.microsoft.com/office/drawing/2014/main" id="{2DFB0445-845E-A7DE-495C-01211A53BC8D}"/>
              </a:ext>
            </a:extLst>
          </p:cNvPr>
          <p:cNvSpPr txBox="1"/>
          <p:nvPr/>
        </p:nvSpPr>
        <p:spPr>
          <a:xfrm>
            <a:off x="594017" y="2125416"/>
            <a:ext cx="821802" cy="307777"/>
          </a:xfrm>
          <a:prstGeom prst="rect">
            <a:avLst/>
          </a:prstGeom>
          <a:noFill/>
        </p:spPr>
        <p:txBody>
          <a:bodyPr wrap="square" rtlCol="0">
            <a:spAutoFit/>
          </a:bodyPr>
          <a:lstStyle/>
          <a:p>
            <a:r>
              <a:rPr lang="en-US" sz="1400" dirty="0">
                <a:solidFill>
                  <a:schemeClr val="accent1"/>
                </a:solidFill>
                <a:latin typeface="+mn-lt"/>
              </a:rPr>
              <a:t>devices</a:t>
            </a:r>
          </a:p>
        </p:txBody>
      </p:sp>
      <p:sp>
        <p:nvSpPr>
          <p:cNvPr id="10" name="TextBox 9">
            <a:extLst>
              <a:ext uri="{FF2B5EF4-FFF2-40B4-BE49-F238E27FC236}">
                <a16:creationId xmlns:a16="http://schemas.microsoft.com/office/drawing/2014/main" id="{F6867569-069E-7F74-10F7-1C336A4BDE26}"/>
              </a:ext>
            </a:extLst>
          </p:cNvPr>
          <p:cNvSpPr txBox="1"/>
          <p:nvPr/>
        </p:nvSpPr>
        <p:spPr>
          <a:xfrm>
            <a:off x="594017" y="2402360"/>
            <a:ext cx="821802" cy="307777"/>
          </a:xfrm>
          <a:prstGeom prst="rect">
            <a:avLst/>
          </a:prstGeom>
          <a:noFill/>
        </p:spPr>
        <p:txBody>
          <a:bodyPr wrap="square" rtlCol="0">
            <a:spAutoFit/>
          </a:bodyPr>
          <a:lstStyle/>
          <a:p>
            <a:r>
              <a:rPr lang="en-US" sz="1400" dirty="0">
                <a:solidFill>
                  <a:schemeClr val="accent1"/>
                </a:solidFill>
                <a:latin typeface="+mn-lt"/>
              </a:rPr>
              <a:t>method</a:t>
            </a:r>
          </a:p>
        </p:txBody>
      </p:sp>
      <p:sp>
        <p:nvSpPr>
          <p:cNvPr id="11" name="TextBox 10">
            <a:extLst>
              <a:ext uri="{FF2B5EF4-FFF2-40B4-BE49-F238E27FC236}">
                <a16:creationId xmlns:a16="http://schemas.microsoft.com/office/drawing/2014/main" id="{99E5C991-CFE4-0F1A-8CA3-B616B1FB4568}"/>
              </a:ext>
            </a:extLst>
          </p:cNvPr>
          <p:cNvSpPr txBox="1"/>
          <p:nvPr/>
        </p:nvSpPr>
        <p:spPr>
          <a:xfrm>
            <a:off x="1081145" y="2976797"/>
            <a:ext cx="821802" cy="307777"/>
          </a:xfrm>
          <a:prstGeom prst="rect">
            <a:avLst/>
          </a:prstGeom>
          <a:noFill/>
        </p:spPr>
        <p:txBody>
          <a:bodyPr wrap="square" rtlCol="0">
            <a:spAutoFit/>
          </a:bodyPr>
          <a:lstStyle/>
          <a:p>
            <a:r>
              <a:rPr lang="en-US" sz="1400" dirty="0">
                <a:solidFill>
                  <a:schemeClr val="accent1"/>
                </a:solidFill>
                <a:latin typeface="+mn-lt"/>
              </a:rPr>
              <a:t>module</a:t>
            </a:r>
          </a:p>
        </p:txBody>
      </p:sp>
      <p:cxnSp>
        <p:nvCxnSpPr>
          <p:cNvPr id="12" name="Straight Arrow Connector 11">
            <a:extLst>
              <a:ext uri="{FF2B5EF4-FFF2-40B4-BE49-F238E27FC236}">
                <a16:creationId xmlns:a16="http://schemas.microsoft.com/office/drawing/2014/main" id="{79A5DD0B-A9F6-B7E6-F5F9-021024C64FDC}"/>
              </a:ext>
            </a:extLst>
          </p:cNvPr>
          <p:cNvCxnSpPr>
            <a:cxnSpLocks/>
          </p:cNvCxnSpPr>
          <p:nvPr/>
        </p:nvCxnSpPr>
        <p:spPr>
          <a:xfrm flipV="1">
            <a:off x="2035422" y="3212459"/>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BF9F5B5-0443-2A60-D7BB-623BEFCEF3F3}"/>
              </a:ext>
            </a:extLst>
          </p:cNvPr>
          <p:cNvSpPr txBox="1"/>
          <p:nvPr/>
        </p:nvSpPr>
        <p:spPr>
          <a:xfrm>
            <a:off x="870471" y="3232223"/>
            <a:ext cx="1243149" cy="307777"/>
          </a:xfrm>
          <a:prstGeom prst="rect">
            <a:avLst/>
          </a:prstGeom>
          <a:noFill/>
        </p:spPr>
        <p:txBody>
          <a:bodyPr wrap="square" rtlCol="0">
            <a:spAutoFit/>
          </a:bodyPr>
          <a:lstStyle/>
          <a:p>
            <a:r>
              <a:rPr lang="en-US" sz="1400" dirty="0">
                <a:solidFill>
                  <a:schemeClr val="accent1"/>
                </a:solidFill>
                <a:latin typeface="+mn-lt"/>
              </a:rPr>
              <a:t>configuration</a:t>
            </a:r>
          </a:p>
        </p:txBody>
      </p:sp>
      <p:cxnSp>
        <p:nvCxnSpPr>
          <p:cNvPr id="14" name="Straight Arrow Connector 13">
            <a:extLst>
              <a:ext uri="{FF2B5EF4-FFF2-40B4-BE49-F238E27FC236}">
                <a16:creationId xmlns:a16="http://schemas.microsoft.com/office/drawing/2014/main" id="{D0A6B827-A6C8-74BE-E650-94BD7019AF35}"/>
              </a:ext>
            </a:extLst>
          </p:cNvPr>
          <p:cNvCxnSpPr>
            <a:cxnSpLocks/>
          </p:cNvCxnSpPr>
          <p:nvPr/>
        </p:nvCxnSpPr>
        <p:spPr>
          <a:xfrm flipV="1">
            <a:off x="2035421" y="4014170"/>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3DA08C-7A5D-6BFF-54F4-AD66D33C4A49}"/>
              </a:ext>
            </a:extLst>
          </p:cNvPr>
          <p:cNvSpPr txBox="1"/>
          <p:nvPr/>
        </p:nvSpPr>
        <p:spPr>
          <a:xfrm>
            <a:off x="439862" y="4039832"/>
            <a:ext cx="2296941" cy="276999"/>
          </a:xfrm>
          <a:prstGeom prst="rect">
            <a:avLst/>
          </a:prstGeom>
          <a:noFill/>
        </p:spPr>
        <p:txBody>
          <a:bodyPr wrap="square" rtlCol="0">
            <a:spAutoFit/>
          </a:bodyPr>
          <a:lstStyle/>
          <a:p>
            <a:r>
              <a:rPr lang="en-US" sz="1200" dirty="0">
                <a:solidFill>
                  <a:schemeClr val="accent1"/>
                </a:solidFill>
                <a:latin typeface="+mn-lt"/>
              </a:rPr>
              <a:t>configuration hierarchy</a:t>
            </a:r>
          </a:p>
        </p:txBody>
      </p:sp>
      <p:sp>
        <p:nvSpPr>
          <p:cNvPr id="16" name="TextBox 15">
            <a:extLst>
              <a:ext uri="{FF2B5EF4-FFF2-40B4-BE49-F238E27FC236}">
                <a16:creationId xmlns:a16="http://schemas.microsoft.com/office/drawing/2014/main" id="{5EDAF7F4-35E0-4E08-3360-BE73CB2CE955}"/>
              </a:ext>
            </a:extLst>
          </p:cNvPr>
          <p:cNvSpPr txBox="1"/>
          <p:nvPr/>
        </p:nvSpPr>
        <p:spPr>
          <a:xfrm>
            <a:off x="1194314" y="4275591"/>
            <a:ext cx="1038827" cy="276999"/>
          </a:xfrm>
          <a:prstGeom prst="rect">
            <a:avLst/>
          </a:prstGeom>
          <a:noFill/>
        </p:spPr>
        <p:txBody>
          <a:bodyPr wrap="square" rtlCol="0">
            <a:spAutoFit/>
          </a:bodyPr>
          <a:lstStyle/>
          <a:p>
            <a:r>
              <a:rPr lang="en-US" sz="1200" dirty="0">
                <a:solidFill>
                  <a:schemeClr val="accent1"/>
                </a:solidFill>
                <a:latin typeface="+mn-lt"/>
              </a:rPr>
              <a:t>run before</a:t>
            </a:r>
          </a:p>
        </p:txBody>
      </p:sp>
      <p:cxnSp>
        <p:nvCxnSpPr>
          <p:cNvPr id="17" name="Straight Arrow Connector 16">
            <a:extLst>
              <a:ext uri="{FF2B5EF4-FFF2-40B4-BE49-F238E27FC236}">
                <a16:creationId xmlns:a16="http://schemas.microsoft.com/office/drawing/2014/main" id="{E3519083-C9CC-29F6-844E-71F397A425F5}"/>
              </a:ext>
            </a:extLst>
          </p:cNvPr>
          <p:cNvCxnSpPr>
            <a:cxnSpLocks/>
          </p:cNvCxnSpPr>
          <p:nvPr/>
        </p:nvCxnSpPr>
        <p:spPr>
          <a:xfrm flipV="1">
            <a:off x="2035421" y="4276639"/>
            <a:ext cx="702845" cy="13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BFBC16-F955-97EB-6215-67BA60AF780D}"/>
              </a:ext>
            </a:extLst>
          </p:cNvPr>
          <p:cNvSpPr txBox="1"/>
          <p:nvPr/>
        </p:nvSpPr>
        <p:spPr>
          <a:xfrm>
            <a:off x="1897158" y="1528234"/>
            <a:ext cx="5801361" cy="3108543"/>
          </a:xfrm>
          <a:prstGeom prst="rect">
            <a:avLst/>
          </a:prstGeom>
          <a:noFill/>
        </p:spPr>
        <p:txBody>
          <a:bodyPr wrap="square" rtlCol="0">
            <a:spAutoFit/>
          </a:bodyPr>
          <a:lstStyle/>
          <a:p>
            <a:r>
              <a:rPr lang="en-US" sz="1400" dirty="0">
                <a:solidFill>
                  <a:schemeClr val="tx2"/>
                </a:solidFill>
                <a:latin typeface="Courier New" panose="02070309020205020404" pitchFamily="49" charset="0"/>
                <a:cs typeface="Courier New" panose="02070309020205020404" pitchFamily="49" charset="0"/>
              </a:rPr>
              <a:t>---</a:t>
            </a:r>
          </a:p>
          <a:p>
            <a:r>
              <a:rPr lang="en-US" sz="1400" dirty="0">
                <a:solidFill>
                  <a:schemeClr val="tx2"/>
                </a:solidFill>
                <a:latin typeface="Courier New" panose="02070309020205020404" pitchFamily="49" charset="0"/>
                <a:cs typeface="Courier New" panose="02070309020205020404" pitchFamily="49" charset="0"/>
              </a:rPr>
              <a:t>- name: Define Paramenters</a:t>
            </a:r>
          </a:p>
          <a:p>
            <a:r>
              <a:rPr lang="en-US" sz="1400" dirty="0">
                <a:solidFill>
                  <a:schemeClr val="tx2"/>
                </a:solidFill>
                <a:latin typeface="Courier New" panose="02070309020205020404" pitchFamily="49" charset="0"/>
                <a:cs typeface="Courier New" panose="02070309020205020404" pitchFamily="49" charset="0"/>
              </a:rPr>
              <a:t>  hosts: iosxe_devices</a:t>
            </a:r>
          </a:p>
          <a:p>
            <a:r>
              <a:rPr lang="en-US" sz="1400" dirty="0">
                <a:solidFill>
                  <a:schemeClr val="tx2"/>
                </a:solidFill>
                <a:latin typeface="Courier New" panose="02070309020205020404" pitchFamily="49" charset="0"/>
                <a:cs typeface="Courier New" panose="02070309020205020404" pitchFamily="49" charset="0"/>
              </a:rPr>
              <a:t>  connection: network_cli</a:t>
            </a:r>
          </a:p>
          <a:p>
            <a:r>
              <a:rPr lang="en-US" sz="1400" dirty="0">
                <a:solidFill>
                  <a:schemeClr val="tx2"/>
                </a:solidFill>
                <a:latin typeface="Courier New" panose="02070309020205020404" pitchFamily="49" charset="0"/>
                <a:cs typeface="Courier New" panose="02070309020205020404" pitchFamily="49" charset="0"/>
              </a:rPr>
              <a:t>  tasks:</a:t>
            </a:r>
          </a:p>
          <a:p>
            <a:r>
              <a:rPr lang="en-US" sz="1400" dirty="0">
                <a:solidFill>
                  <a:schemeClr val="tx2"/>
                </a:solidFill>
                <a:latin typeface="Courier New" panose="02070309020205020404" pitchFamily="49" charset="0"/>
                <a:cs typeface="Courier New" panose="02070309020205020404" pitchFamily="49" charset="0"/>
              </a:rPr>
              <a:t>    - name: load new acl into device</a:t>
            </a:r>
          </a:p>
          <a:p>
            <a:r>
              <a:rPr lang="en-US" sz="1400" dirty="0">
                <a:solidFill>
                  <a:schemeClr val="tx2"/>
                </a:solidFill>
                <a:latin typeface="Courier New" panose="02070309020205020404" pitchFamily="49" charset="0"/>
                <a:cs typeface="Courier New" panose="02070309020205020404" pitchFamily="49" charset="0"/>
              </a:rPr>
              <a:t>      ios_config:</a:t>
            </a:r>
          </a:p>
          <a:p>
            <a:r>
              <a:rPr lang="en-US" sz="1400" dirty="0">
                <a:solidFill>
                  <a:schemeClr val="tx2"/>
                </a:solidFill>
                <a:latin typeface="Courier New" panose="02070309020205020404" pitchFamily="49" charset="0"/>
                <a:cs typeface="Courier New" panose="02070309020205020404" pitchFamily="49" charset="0"/>
              </a:rPr>
              <a:t>        lines:</a:t>
            </a:r>
          </a:p>
          <a:p>
            <a:r>
              <a:rPr lang="en-US" sz="1400" dirty="0">
                <a:solidFill>
                  <a:schemeClr val="tx2"/>
                </a:solidFill>
                <a:latin typeface="Courier New" panose="02070309020205020404" pitchFamily="49" charset="0"/>
                <a:cs typeface="Courier New" panose="02070309020205020404" pitchFamily="49" charset="0"/>
              </a:rPr>
              <a:t>          - 10 permit ip host 10.10.20.49 any log</a:t>
            </a:r>
          </a:p>
          <a:p>
            <a:r>
              <a:rPr lang="en-US" sz="1400" dirty="0">
                <a:solidFill>
                  <a:schemeClr val="tx2"/>
                </a:solidFill>
                <a:latin typeface="Courier New" panose="02070309020205020404" pitchFamily="49" charset="0"/>
                <a:cs typeface="Courier New" panose="02070309020205020404" pitchFamily="49" charset="0"/>
              </a:rPr>
              <a:t>          - 20 permit ip host 10.10.20.50 any log</a:t>
            </a:r>
          </a:p>
          <a:p>
            <a:r>
              <a:rPr lang="en-US" sz="1400" dirty="0">
                <a:solidFill>
                  <a:schemeClr val="tx2"/>
                </a:solidFill>
                <a:latin typeface="Courier New" panose="02070309020205020404" pitchFamily="49" charset="0"/>
                <a:cs typeface="Courier New" panose="02070309020205020404" pitchFamily="49" charset="0"/>
              </a:rPr>
              <a:t>          - 30 permit ip host 10.10.20.51 any log</a:t>
            </a:r>
          </a:p>
          <a:p>
            <a:r>
              <a:rPr lang="en-US" sz="1400" dirty="0">
                <a:solidFill>
                  <a:schemeClr val="tx2"/>
                </a:solidFill>
                <a:latin typeface="Courier New" panose="02070309020205020404" pitchFamily="49" charset="0"/>
                <a:cs typeface="Courier New" panose="02070309020205020404" pitchFamily="49" charset="0"/>
              </a:rPr>
              <a:t>        parents: ip access-list extended my_acl</a:t>
            </a:r>
          </a:p>
          <a:p>
            <a:r>
              <a:rPr lang="en-US" sz="1400" dirty="0">
                <a:solidFill>
                  <a:schemeClr val="tx2"/>
                </a:solidFill>
                <a:latin typeface="Courier New" panose="02070309020205020404" pitchFamily="49" charset="0"/>
                <a:cs typeface="Courier New" panose="02070309020205020404" pitchFamily="49" charset="0"/>
              </a:rPr>
              <a:t>        before: no ip access-list extended my_acl</a:t>
            </a:r>
          </a:p>
          <a:p>
            <a:r>
              <a:rPr lang="en-US" sz="1400" dirty="0">
                <a:solidFill>
                  <a:schemeClr val="tx2"/>
                </a:solidFill>
                <a:latin typeface="Courier New" panose="02070309020205020404" pitchFamily="49" charset="0"/>
                <a:cs typeface="Courier New" panose="02070309020205020404" pitchFamily="49" charset="0"/>
              </a:rPr>
              <a:t>        match: exact</a:t>
            </a:r>
          </a:p>
        </p:txBody>
      </p:sp>
      <p:sp>
        <p:nvSpPr>
          <p:cNvPr id="19" name="Title 3">
            <a:extLst>
              <a:ext uri="{FF2B5EF4-FFF2-40B4-BE49-F238E27FC236}">
                <a16:creationId xmlns:a16="http://schemas.microsoft.com/office/drawing/2014/main" id="{D70EC4A7-39AF-09E2-235C-5354CF0A1EC5}"/>
              </a:ext>
            </a:extLst>
          </p:cNvPr>
          <p:cNvSpPr>
            <a:spLocks noGrp="1"/>
          </p:cNvSpPr>
          <p:nvPr>
            <p:ph type="title"/>
          </p:nvPr>
        </p:nvSpPr>
        <p:spPr>
          <a:xfrm>
            <a:off x="292508" y="176821"/>
            <a:ext cx="8257475" cy="502974"/>
          </a:xfrm>
        </p:spPr>
        <p:txBody>
          <a:bodyPr/>
          <a:lstStyle/>
          <a:p>
            <a:r>
              <a:rPr lang="en-US" dirty="0"/>
              <a:t>Ansible playbook</a:t>
            </a:r>
          </a:p>
        </p:txBody>
      </p:sp>
      <p:pic>
        <p:nvPicPr>
          <p:cNvPr id="20" name="Graphic 19" descr="Dim (Smaller Sun) outline">
            <a:extLst>
              <a:ext uri="{FF2B5EF4-FFF2-40B4-BE49-F238E27FC236}">
                <a16:creationId xmlns:a16="http://schemas.microsoft.com/office/drawing/2014/main" id="{37049C04-8241-7A89-197A-3ADADC0C4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1702" y="81997"/>
            <a:ext cx="796561" cy="796561"/>
          </a:xfrm>
          <a:prstGeom prst="rect">
            <a:avLst/>
          </a:prstGeom>
        </p:spPr>
      </p:pic>
    </p:spTree>
    <p:extLst>
      <p:ext uri="{BB962C8B-B14F-4D97-AF65-F5344CB8AC3E}">
        <p14:creationId xmlns:p14="http://schemas.microsoft.com/office/powerpoint/2010/main" val="195359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138536-F67A-8E0A-F75F-B948D99A5701}"/>
              </a:ext>
            </a:extLst>
          </p:cNvPr>
          <p:cNvPicPr>
            <a:picLocks noChangeAspect="1"/>
          </p:cNvPicPr>
          <p:nvPr/>
        </p:nvPicPr>
        <p:blipFill rotWithShape="1">
          <a:blip r:embed="rId2"/>
          <a:srcRect l="7197" t="-25845" r="26136" b="53675"/>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a:xfrm>
            <a:off x="445200" y="192024"/>
            <a:ext cx="8257032" cy="731520"/>
          </a:xfrm>
        </p:spPr>
        <p:txBody>
          <a:bodyPr/>
          <a:lstStyle/>
          <a:p>
            <a:r>
              <a:rPr lang="en-US" dirty="0"/>
              <a:t>Cisco Webex App </a:t>
            </a:r>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June </a:t>
            </a:r>
            <a:r>
              <a:rPr lang="en-US" sz="1600" kern="0" dirty="0">
                <a:solidFill>
                  <a:schemeClr val="accent1"/>
                </a:solidFill>
                <a:latin typeface="CiscoSansTT Light" panose="020B0503020201020303" pitchFamily="34" charset="0"/>
                <a:cs typeface="CiscoSansTT Light" panose="020B0503020201020303" pitchFamily="34" charset="0"/>
              </a:rPr>
              <a:t>7</a:t>
            </a: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 2024.</a:t>
            </a: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903554" y="422429"/>
            <a:ext cx="1908892" cy="308407"/>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a:t>
            </a:r>
            <a:r>
              <a:rPr lang="en-US" dirty="0" err="1">
                <a:solidFill>
                  <a:schemeClr val="bg2"/>
                </a:solidFill>
                <a:cs typeface="ＭＳ Ｐゴシック" charset="0"/>
              </a:rPr>
              <a:t>ciscolive.ciscoevents.com</a:t>
            </a:r>
            <a:r>
              <a:rPr lang="en-US" dirty="0">
                <a:solidFill>
                  <a:schemeClr val="bg2"/>
                </a:solidFill>
                <a:cs typeface="ＭＳ Ｐゴシック" charset="0"/>
              </a:rPr>
              <a:t>/</a:t>
            </a:r>
            <a:br>
              <a:rPr lang="en-US" dirty="0">
                <a:solidFill>
                  <a:schemeClr val="bg2"/>
                </a:solidFill>
                <a:cs typeface="ＭＳ Ｐゴシック" charset="0"/>
              </a:rPr>
            </a:br>
            <a:r>
              <a:rPr lang="en-US" dirty="0" err="1">
                <a:solidFill>
                  <a:schemeClr val="bg2"/>
                </a:solidFill>
                <a:cs typeface="ＭＳ Ｐゴシック" charset="0"/>
              </a:rPr>
              <a:t>ciscolivebot</a:t>
            </a:r>
            <a:r>
              <a:rPr lang="en-US" dirty="0">
                <a:solidFill>
                  <a:schemeClr val="bg2"/>
                </a:solidFill>
                <a:cs typeface="ＭＳ Ｐゴシック" charset="0"/>
              </a:rPr>
              <a:t>/</a:t>
            </a:r>
            <a:r>
              <a:rPr lang="en-US" dirty="0">
                <a:cs typeface="ＭＳ Ｐゴシック" charset="0"/>
              </a:rPr>
              <a:t>#</a:t>
            </a:r>
            <a:r>
              <a:rPr lang="en-US" dirty="0"/>
              <a:t>BRKXXX-</a:t>
            </a:r>
            <a:r>
              <a:rPr lang="en-US" dirty="0" err="1"/>
              <a:t>xxxx</a:t>
            </a:r>
            <a:endParaRPr lang="en-US" dirty="0"/>
          </a:p>
        </p:txBody>
      </p:sp>
      <p:grpSp>
        <p:nvGrpSpPr>
          <p:cNvPr id="25" name="Group 24">
            <a:extLst>
              <a:ext uri="{FF2B5EF4-FFF2-40B4-BE49-F238E27FC236}">
                <a16:creationId xmlns:a16="http://schemas.microsoft.com/office/drawing/2014/main" id="{95AFABD1-57E7-F495-127A-FC7506952066}"/>
              </a:ext>
            </a:extLst>
          </p:cNvPr>
          <p:cNvGrpSpPr/>
          <p:nvPr/>
        </p:nvGrpSpPr>
        <p:grpSpPr>
          <a:xfrm>
            <a:off x="5926500" y="965315"/>
            <a:ext cx="1863000" cy="3589251"/>
            <a:chOff x="4715911" y="1043964"/>
            <a:chExt cx="1585994" cy="3055573"/>
          </a:xfrm>
        </p:grpSpPr>
        <p:grpSp>
          <p:nvGrpSpPr>
            <p:cNvPr id="72" name="Group 71">
              <a:extLst>
                <a:ext uri="{FF2B5EF4-FFF2-40B4-BE49-F238E27FC236}">
                  <a16:creationId xmlns:a16="http://schemas.microsoft.com/office/drawing/2014/main" id="{5C9F1F58-415F-0C62-E404-313E87B13DA3}"/>
                </a:ext>
              </a:extLst>
            </p:cNvPr>
            <p:cNvGrpSpPr/>
            <p:nvPr/>
          </p:nvGrpSpPr>
          <p:grpSpPr>
            <a:xfrm>
              <a:off x="4715911" y="1043964"/>
              <a:ext cx="1585994" cy="3055573"/>
              <a:chOff x="5338709" y="668305"/>
              <a:chExt cx="1585994" cy="3055573"/>
            </a:xfrm>
          </p:grpSpPr>
          <p:grpSp>
            <p:nvGrpSpPr>
              <p:cNvPr id="42" name="Group 41">
                <a:extLst>
                  <a:ext uri="{FF2B5EF4-FFF2-40B4-BE49-F238E27FC236}">
                    <a16:creationId xmlns:a16="http://schemas.microsoft.com/office/drawing/2014/main" id="{E5959F22-857B-6721-C298-68578D2313AE}"/>
                  </a:ext>
                </a:extLst>
              </p:cNvPr>
              <p:cNvGrpSpPr/>
              <p:nvPr/>
            </p:nvGrpSpPr>
            <p:grpSpPr>
              <a:xfrm>
                <a:off x="5338709"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5472867"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grpSp>
        <p:sp>
          <p:nvSpPr>
            <p:cNvPr id="75" name="Rounded Rectangle 74">
              <a:extLst>
                <a:ext uri="{FF2B5EF4-FFF2-40B4-BE49-F238E27FC236}">
                  <a16:creationId xmlns:a16="http://schemas.microsoft.com/office/drawing/2014/main" id="{9539ADBF-18E8-5FBA-B7DF-FF6D9A26A6A2}"/>
                </a:ext>
              </a:extLst>
            </p:cNvPr>
            <p:cNvSpPr/>
            <p:nvPr/>
          </p:nvSpPr>
          <p:spPr>
            <a:xfrm>
              <a:off x="4780959" y="3151946"/>
              <a:ext cx="1455900" cy="197680"/>
            </a:xfrm>
            <a:prstGeom prst="roundRect">
              <a:avLst>
                <a:gd name="adj" fmla="val 50000"/>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4">
            <a:extLst>
              <a:ext uri="{FF2B5EF4-FFF2-40B4-BE49-F238E27FC236}">
                <a16:creationId xmlns:a16="http://schemas.microsoft.com/office/drawing/2014/main" id="{907830E1-9514-9F89-131E-A7DC0311D165}"/>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44" name="Footer Placeholder 2">
            <a:extLst>
              <a:ext uri="{FF2B5EF4-FFF2-40B4-BE49-F238E27FC236}">
                <a16:creationId xmlns:a16="http://schemas.microsoft.com/office/drawing/2014/main" id="{68015C99-D81A-A08D-FFD5-CD7E79DD8D5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solidFill>
                  <a:schemeClr val="bg1"/>
                </a:solidFill>
              </a:rPr>
              <a:t>DEVWKS-1700</a:t>
            </a:r>
          </a:p>
        </p:txBody>
      </p:sp>
      <p:grpSp>
        <p:nvGrpSpPr>
          <p:cNvPr id="20" name="Group 19">
            <a:extLst>
              <a:ext uri="{FF2B5EF4-FFF2-40B4-BE49-F238E27FC236}">
                <a16:creationId xmlns:a16="http://schemas.microsoft.com/office/drawing/2014/main" id="{371E43D0-3F2A-41CE-B9B7-6D106CAB5B5D}"/>
              </a:ext>
            </a:extLst>
          </p:cNvPr>
          <p:cNvGrpSpPr/>
          <p:nvPr/>
        </p:nvGrpSpPr>
        <p:grpSpPr>
          <a:xfrm>
            <a:off x="536418" y="4785947"/>
            <a:ext cx="1005840" cy="274194"/>
            <a:chOff x="536418" y="4785947"/>
            <a:chExt cx="1005840" cy="274194"/>
          </a:xfrm>
          <a:solidFill>
            <a:schemeClr val="bg1"/>
          </a:solidFill>
        </p:grpSpPr>
        <p:grpSp>
          <p:nvGrpSpPr>
            <p:cNvPr id="26" name="Group 25">
              <a:extLst>
                <a:ext uri="{FF2B5EF4-FFF2-40B4-BE49-F238E27FC236}">
                  <a16:creationId xmlns:a16="http://schemas.microsoft.com/office/drawing/2014/main" id="{8A21167B-19C2-3B75-EE00-A13DF99A9970}"/>
                </a:ext>
              </a:extLst>
            </p:cNvPr>
            <p:cNvGrpSpPr/>
            <p:nvPr/>
          </p:nvGrpSpPr>
          <p:grpSpPr>
            <a:xfrm>
              <a:off x="536418" y="4930673"/>
              <a:ext cx="386220" cy="86649"/>
              <a:chOff x="2826390" y="-407669"/>
              <a:chExt cx="1216132" cy="272841"/>
            </a:xfrm>
            <a:grpFill/>
          </p:grpSpPr>
          <p:sp>
            <p:nvSpPr>
              <p:cNvPr id="48" name="Freeform 47">
                <a:extLst>
                  <a:ext uri="{FF2B5EF4-FFF2-40B4-BE49-F238E27FC236}">
                    <a16:creationId xmlns:a16="http://schemas.microsoft.com/office/drawing/2014/main" id="{8DA52F1A-9D71-302F-CB86-B313978D0D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DD4FD2F-6776-8A64-FF84-36E05205579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A9DDA8D6-1C43-F03D-B731-07E7BE2EEC8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3BFD9A0-EF8C-6A9B-7521-DD994277488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1A9A5CC-439A-C788-B3DE-9D2987B8753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43196C7F-4C04-6AB6-FF38-5F9D9AD454E0}"/>
                </a:ext>
              </a:extLst>
            </p:cNvPr>
            <p:cNvGrpSpPr/>
            <p:nvPr/>
          </p:nvGrpSpPr>
          <p:grpSpPr>
            <a:xfrm>
              <a:off x="968312" y="4785947"/>
              <a:ext cx="573946" cy="274194"/>
              <a:chOff x="4186345" y="-863385"/>
              <a:chExt cx="1807247" cy="863385"/>
            </a:xfrm>
            <a:grpFill/>
          </p:grpSpPr>
          <p:sp>
            <p:nvSpPr>
              <p:cNvPr id="30" name="Freeform 29">
                <a:extLst>
                  <a:ext uri="{FF2B5EF4-FFF2-40B4-BE49-F238E27FC236}">
                    <a16:creationId xmlns:a16="http://schemas.microsoft.com/office/drawing/2014/main" id="{30B81E02-1F1F-1CDE-F209-F27FBB82978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F29EA92-8BA7-9238-D010-3A0E3327DCB6}"/>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66962619-D39E-8C6C-8DE4-C4ED0E341DF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2F85A34B-C24B-40F0-EFD8-AA1E9D947DC3}"/>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F75DAFB2-49A4-A5D7-EE29-3B8A8B03BB7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434890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pic>
        <p:nvPicPr>
          <p:cNvPr id="2" name="Picture 1">
            <a:extLst>
              <a:ext uri="{FF2B5EF4-FFF2-40B4-BE49-F238E27FC236}">
                <a16:creationId xmlns:a16="http://schemas.microsoft.com/office/drawing/2014/main" id="{C5D623CF-A9C6-BB73-AF0D-B5A109BD8987}"/>
              </a:ext>
            </a:extLst>
          </p:cNvPr>
          <p:cNvPicPr>
            <a:picLocks noChangeAspect="1"/>
          </p:cNvPicPr>
          <p:nvPr/>
        </p:nvPicPr>
        <p:blipFill>
          <a:blip r:embed="rId3"/>
          <a:stretch>
            <a:fillRect/>
          </a:stretch>
        </p:blipFill>
        <p:spPr>
          <a:xfrm>
            <a:off x="2878085" y="676635"/>
            <a:ext cx="3387830" cy="4129406"/>
          </a:xfrm>
          <a:prstGeom prst="rect">
            <a:avLst/>
          </a:prstGeom>
        </p:spPr>
      </p:pic>
      <p:sp>
        <p:nvSpPr>
          <p:cNvPr id="3" name="Title 2">
            <a:extLst>
              <a:ext uri="{FF2B5EF4-FFF2-40B4-BE49-F238E27FC236}">
                <a16:creationId xmlns:a16="http://schemas.microsoft.com/office/drawing/2014/main" id="{7147AD26-8112-C64A-BA52-6682FCE5FBC9}"/>
              </a:ext>
            </a:extLst>
          </p:cNvPr>
          <p:cNvSpPr>
            <a:spLocks noGrp="1"/>
          </p:cNvSpPr>
          <p:nvPr>
            <p:ph type="title"/>
          </p:nvPr>
        </p:nvSpPr>
        <p:spPr>
          <a:xfrm>
            <a:off x="443997" y="192024"/>
            <a:ext cx="8257032" cy="409761"/>
          </a:xfrm>
        </p:spPr>
        <p:txBody>
          <a:bodyPr/>
          <a:lstStyle/>
          <a:p>
            <a:pPr algn="ctr"/>
            <a:r>
              <a:rPr lang="en-US" dirty="0"/>
              <a:t>first_playbook.yaml</a:t>
            </a:r>
          </a:p>
        </p:txBody>
      </p:sp>
    </p:spTree>
    <p:extLst>
      <p:ext uri="{BB962C8B-B14F-4D97-AF65-F5344CB8AC3E}">
        <p14:creationId xmlns:p14="http://schemas.microsoft.com/office/powerpoint/2010/main" val="2915933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53A87AD3-0386-6F90-D6A7-6C0305A057EC}"/>
              </a:ext>
            </a:extLst>
          </p:cNvPr>
          <p:cNvSpPr>
            <a:spLocks noGrp="1"/>
          </p:cNvSpPr>
          <p:nvPr>
            <p:ph type="title"/>
          </p:nvPr>
        </p:nvSpPr>
        <p:spPr>
          <a:xfrm>
            <a:off x="443997" y="192024"/>
            <a:ext cx="8257032" cy="409761"/>
          </a:xfrm>
        </p:spPr>
        <p:txBody>
          <a:bodyPr/>
          <a:lstStyle/>
          <a:p>
            <a:pPr algn="ctr"/>
            <a:r>
              <a:rPr lang="en-US" dirty="0"/>
              <a:t>first_playbook.yaml</a:t>
            </a:r>
          </a:p>
        </p:txBody>
      </p:sp>
      <p:pic>
        <p:nvPicPr>
          <p:cNvPr id="3" name="Picture 2">
            <a:extLst>
              <a:ext uri="{FF2B5EF4-FFF2-40B4-BE49-F238E27FC236}">
                <a16:creationId xmlns:a16="http://schemas.microsoft.com/office/drawing/2014/main" id="{9FA66226-2152-E518-D615-E86A4DF84295}"/>
              </a:ext>
            </a:extLst>
          </p:cNvPr>
          <p:cNvPicPr>
            <a:picLocks noChangeAspect="1"/>
          </p:cNvPicPr>
          <p:nvPr/>
        </p:nvPicPr>
        <p:blipFill>
          <a:blip r:embed="rId3"/>
          <a:stretch>
            <a:fillRect/>
          </a:stretch>
        </p:blipFill>
        <p:spPr>
          <a:xfrm>
            <a:off x="2292733" y="805464"/>
            <a:ext cx="4558533" cy="3871748"/>
          </a:xfrm>
          <a:prstGeom prst="rect">
            <a:avLst/>
          </a:prstGeom>
        </p:spPr>
      </p:pic>
      <p:sp>
        <p:nvSpPr>
          <p:cNvPr id="6" name="Title 2">
            <a:extLst>
              <a:ext uri="{FF2B5EF4-FFF2-40B4-BE49-F238E27FC236}">
                <a16:creationId xmlns:a16="http://schemas.microsoft.com/office/drawing/2014/main" id="{327C073A-BCDA-2911-72A6-B09FD4F564B3}"/>
              </a:ext>
            </a:extLst>
          </p:cNvPr>
          <p:cNvSpPr txBox="1">
            <a:spLocks/>
          </p:cNvSpPr>
          <p:nvPr/>
        </p:nvSpPr>
        <p:spPr bwMode="auto">
          <a:xfrm>
            <a:off x="2521841" y="121990"/>
            <a:ext cx="8257032" cy="40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gn="ctr"/>
            <a:r>
              <a:rPr lang="en-US" sz="1800" dirty="0"/>
              <a:t>(continued)</a:t>
            </a:r>
          </a:p>
        </p:txBody>
      </p:sp>
    </p:spTree>
    <p:extLst>
      <p:ext uri="{BB962C8B-B14F-4D97-AF65-F5344CB8AC3E}">
        <p14:creationId xmlns:p14="http://schemas.microsoft.com/office/powerpoint/2010/main" val="2294364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154" y="1600789"/>
            <a:ext cx="4062781" cy="1941922"/>
          </a:xfrm>
        </p:spPr>
        <p:txBody>
          <a:bodyPr/>
          <a:lstStyle/>
          <a:p>
            <a:r>
              <a:rPr lang="en-US" dirty="0"/>
              <a:t>Git with the Program</a:t>
            </a:r>
          </a:p>
        </p:txBody>
      </p:sp>
      <p:pic>
        <p:nvPicPr>
          <p:cNvPr id="3" name="Graphic 2" descr="Aspiration with solid fill">
            <a:extLst>
              <a:ext uri="{FF2B5EF4-FFF2-40B4-BE49-F238E27FC236}">
                <a16:creationId xmlns:a16="http://schemas.microsoft.com/office/drawing/2014/main" id="{27C2834B-DCC8-55A0-CBA2-D95D37EC6F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1303" y="2023092"/>
            <a:ext cx="914400" cy="914400"/>
          </a:xfrm>
          <a:prstGeom prst="rect">
            <a:avLst/>
          </a:prstGeom>
        </p:spPr>
      </p:pic>
    </p:spTree>
    <p:extLst>
      <p:ext uri="{BB962C8B-B14F-4D97-AF65-F5344CB8AC3E}">
        <p14:creationId xmlns:p14="http://schemas.microsoft.com/office/powerpoint/2010/main" val="1436345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8" name="Title 2">
            <a:extLst>
              <a:ext uri="{FF2B5EF4-FFF2-40B4-BE49-F238E27FC236}">
                <a16:creationId xmlns:a16="http://schemas.microsoft.com/office/drawing/2014/main" id="{82D3ABE5-D513-0008-0978-885E0CCB5D7E}"/>
              </a:ext>
            </a:extLst>
          </p:cNvPr>
          <p:cNvSpPr>
            <a:spLocks noGrp="1"/>
          </p:cNvSpPr>
          <p:nvPr>
            <p:ph type="title"/>
          </p:nvPr>
        </p:nvSpPr>
        <p:spPr>
          <a:xfrm>
            <a:off x="443997" y="222324"/>
            <a:ext cx="8257032" cy="731520"/>
          </a:xfrm>
        </p:spPr>
        <p:txBody>
          <a:bodyPr/>
          <a:lstStyle/>
          <a:p>
            <a:pPr algn="ctr"/>
            <a:r>
              <a:rPr lang="en-US" dirty="0"/>
              <a:t>We will have Ansible pull a playbook from a GitHub repo and then run that playbook.</a:t>
            </a:r>
          </a:p>
        </p:txBody>
      </p:sp>
      <p:sp>
        <p:nvSpPr>
          <p:cNvPr id="9" name="Text Placeholder 1">
            <a:extLst>
              <a:ext uri="{FF2B5EF4-FFF2-40B4-BE49-F238E27FC236}">
                <a16:creationId xmlns:a16="http://schemas.microsoft.com/office/drawing/2014/main" id="{0DE7DFFB-02A4-9555-0B5D-47EDDC349D87}"/>
              </a:ext>
            </a:extLst>
          </p:cNvPr>
          <p:cNvSpPr>
            <a:spLocks noGrp="1"/>
          </p:cNvSpPr>
          <p:nvPr>
            <p:ph sz="quarter" idx="11"/>
          </p:nvPr>
        </p:nvSpPr>
        <p:spPr>
          <a:xfrm>
            <a:off x="443484" y="1201171"/>
            <a:ext cx="8257032" cy="3125382"/>
          </a:xfrm>
        </p:spPr>
        <p:txBody>
          <a:bodyPr/>
          <a:lstStyle/>
          <a:p>
            <a:pPr marL="0" indent="0">
              <a:buNone/>
            </a:pPr>
            <a:r>
              <a:rPr lang="en-US" sz="2400" dirty="0">
                <a:solidFill>
                  <a:schemeClr val="accent1"/>
                </a:solidFill>
              </a:rPr>
              <a:t>We have a playbook called </a:t>
            </a:r>
            <a:r>
              <a:rPr lang="en-US" sz="2400" dirty="0">
                <a:solidFill>
                  <a:schemeClr val="accent5"/>
                </a:solidFill>
              </a:rPr>
              <a:t>github.yaml </a:t>
            </a:r>
            <a:r>
              <a:rPr lang="en-US" sz="2400" dirty="0">
                <a:solidFill>
                  <a:schemeClr val="accent1"/>
                </a:solidFill>
              </a:rPr>
              <a:t>that we will run to download a playbook called </a:t>
            </a:r>
            <a:r>
              <a:rPr lang="en-US" sz="2400" dirty="0">
                <a:solidFill>
                  <a:schemeClr val="accent5"/>
                </a:solidFill>
              </a:rPr>
              <a:t>hello_world.yaml </a:t>
            </a:r>
            <a:r>
              <a:rPr lang="en-US" sz="2400" dirty="0">
                <a:solidFill>
                  <a:schemeClr val="accent1"/>
                </a:solidFill>
              </a:rPr>
              <a:t>from a GitHub repo and then run that playbook, which will print a Hello World message.</a:t>
            </a:r>
          </a:p>
          <a:p>
            <a:pPr marL="0" indent="0">
              <a:buNone/>
            </a:pPr>
            <a:endParaRPr lang="en-US" sz="2400" dirty="0">
              <a:solidFill>
                <a:schemeClr val="accent1"/>
              </a:solidFill>
            </a:endParaRPr>
          </a:p>
          <a:p>
            <a:pPr marL="0" indent="0">
              <a:buNone/>
            </a:pPr>
            <a:r>
              <a:rPr lang="en-US" sz="2400" dirty="0">
                <a:solidFill>
                  <a:schemeClr val="accent2"/>
                </a:solidFill>
              </a:rPr>
              <a:t>ansible-playbook github.yaml</a:t>
            </a:r>
          </a:p>
        </p:txBody>
      </p:sp>
    </p:spTree>
    <p:extLst>
      <p:ext uri="{BB962C8B-B14F-4D97-AF65-F5344CB8AC3E}">
        <p14:creationId xmlns:p14="http://schemas.microsoft.com/office/powerpoint/2010/main" val="2179546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3059C021-DD22-FC96-2AE1-649721117998}"/>
              </a:ext>
            </a:extLst>
          </p:cNvPr>
          <p:cNvSpPr>
            <a:spLocks noGrp="1"/>
          </p:cNvSpPr>
          <p:nvPr>
            <p:ph type="title"/>
          </p:nvPr>
        </p:nvSpPr>
        <p:spPr>
          <a:xfrm>
            <a:off x="443997" y="192024"/>
            <a:ext cx="8257032" cy="731520"/>
          </a:xfrm>
        </p:spPr>
        <p:txBody>
          <a:bodyPr/>
          <a:lstStyle/>
          <a:p>
            <a:pPr algn="ctr"/>
            <a:r>
              <a:rPr lang="en-US" dirty="0"/>
              <a:t>ansible_playbooks/github.yaml</a:t>
            </a:r>
          </a:p>
        </p:txBody>
      </p:sp>
      <p:pic>
        <p:nvPicPr>
          <p:cNvPr id="3" name="Picture 2">
            <a:extLst>
              <a:ext uri="{FF2B5EF4-FFF2-40B4-BE49-F238E27FC236}">
                <a16:creationId xmlns:a16="http://schemas.microsoft.com/office/drawing/2014/main" id="{151F026C-5636-606A-9CBB-235FD581D896}"/>
              </a:ext>
            </a:extLst>
          </p:cNvPr>
          <p:cNvPicPr>
            <a:picLocks noChangeAspect="1"/>
          </p:cNvPicPr>
          <p:nvPr/>
        </p:nvPicPr>
        <p:blipFill>
          <a:blip r:embed="rId3"/>
          <a:stretch>
            <a:fillRect/>
          </a:stretch>
        </p:blipFill>
        <p:spPr>
          <a:xfrm>
            <a:off x="597750" y="1093683"/>
            <a:ext cx="7772400" cy="3551059"/>
          </a:xfrm>
          <a:prstGeom prst="rect">
            <a:avLst/>
          </a:prstGeom>
        </p:spPr>
      </p:pic>
    </p:spTree>
    <p:extLst>
      <p:ext uri="{BB962C8B-B14F-4D97-AF65-F5344CB8AC3E}">
        <p14:creationId xmlns:p14="http://schemas.microsoft.com/office/powerpoint/2010/main" val="688184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1FA214C5-13A3-6E64-9B76-FE562D230840}"/>
              </a:ext>
            </a:extLst>
          </p:cNvPr>
          <p:cNvSpPr>
            <a:spLocks noGrp="1"/>
          </p:cNvSpPr>
          <p:nvPr>
            <p:ph type="title"/>
          </p:nvPr>
        </p:nvSpPr>
        <p:spPr>
          <a:xfrm>
            <a:off x="0" y="297712"/>
            <a:ext cx="8920716" cy="776176"/>
          </a:xfrm>
        </p:spPr>
        <p:txBody>
          <a:bodyPr/>
          <a:lstStyle/>
          <a:p>
            <a:pPr algn="ctr"/>
            <a:r>
              <a:rPr lang="en-US" sz="2000" dirty="0"/>
              <a:t>https://github.com/xanderstevenson/intro-ansible-automation/blob/main/cisco_live/ansible-playbooks/hello_world.yaml</a:t>
            </a:r>
          </a:p>
        </p:txBody>
      </p:sp>
      <p:pic>
        <p:nvPicPr>
          <p:cNvPr id="3" name="Picture 2">
            <a:extLst>
              <a:ext uri="{FF2B5EF4-FFF2-40B4-BE49-F238E27FC236}">
                <a16:creationId xmlns:a16="http://schemas.microsoft.com/office/drawing/2014/main" id="{D8287051-B99F-578B-4F4F-2DDDF339014D}"/>
              </a:ext>
            </a:extLst>
          </p:cNvPr>
          <p:cNvPicPr>
            <a:picLocks noChangeAspect="1"/>
          </p:cNvPicPr>
          <p:nvPr/>
        </p:nvPicPr>
        <p:blipFill>
          <a:blip r:embed="rId3"/>
          <a:stretch>
            <a:fillRect/>
          </a:stretch>
        </p:blipFill>
        <p:spPr>
          <a:xfrm>
            <a:off x="2787650" y="1606550"/>
            <a:ext cx="3568700" cy="1930400"/>
          </a:xfrm>
          <a:prstGeom prst="rect">
            <a:avLst/>
          </a:prstGeom>
        </p:spPr>
      </p:pic>
    </p:spTree>
    <p:extLst>
      <p:ext uri="{BB962C8B-B14F-4D97-AF65-F5344CB8AC3E}">
        <p14:creationId xmlns:p14="http://schemas.microsoft.com/office/powerpoint/2010/main" val="195586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F4A20584-7859-636C-E69A-BE7104D77575}"/>
              </a:ext>
            </a:extLst>
          </p:cNvPr>
          <p:cNvSpPr>
            <a:spLocks noGrp="1"/>
          </p:cNvSpPr>
          <p:nvPr>
            <p:ph type="title"/>
          </p:nvPr>
        </p:nvSpPr>
        <p:spPr>
          <a:xfrm>
            <a:off x="0" y="148856"/>
            <a:ext cx="8920716" cy="617659"/>
          </a:xfrm>
        </p:spPr>
        <p:txBody>
          <a:bodyPr/>
          <a:lstStyle/>
          <a:p>
            <a:pPr algn="ctr"/>
            <a:r>
              <a:rPr lang="en-US" dirty="0"/>
              <a:t>Output</a:t>
            </a:r>
          </a:p>
        </p:txBody>
      </p:sp>
      <p:pic>
        <p:nvPicPr>
          <p:cNvPr id="3" name="Picture 2">
            <a:extLst>
              <a:ext uri="{FF2B5EF4-FFF2-40B4-BE49-F238E27FC236}">
                <a16:creationId xmlns:a16="http://schemas.microsoft.com/office/drawing/2014/main" id="{477D2D7F-5BE8-DEAA-4777-7C8C6DDDF890}"/>
              </a:ext>
            </a:extLst>
          </p:cNvPr>
          <p:cNvPicPr>
            <a:picLocks noChangeAspect="1"/>
          </p:cNvPicPr>
          <p:nvPr/>
        </p:nvPicPr>
        <p:blipFill>
          <a:blip r:embed="rId3"/>
          <a:stretch>
            <a:fillRect/>
          </a:stretch>
        </p:blipFill>
        <p:spPr>
          <a:xfrm>
            <a:off x="685800" y="917771"/>
            <a:ext cx="7772400" cy="3565643"/>
          </a:xfrm>
          <a:prstGeom prst="rect">
            <a:avLst/>
          </a:prstGeom>
        </p:spPr>
      </p:pic>
    </p:spTree>
    <p:extLst>
      <p:ext uri="{BB962C8B-B14F-4D97-AF65-F5344CB8AC3E}">
        <p14:creationId xmlns:p14="http://schemas.microsoft.com/office/powerpoint/2010/main" val="309031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3" y="1600789"/>
            <a:ext cx="4601737" cy="1941922"/>
          </a:xfrm>
        </p:spPr>
        <p:txBody>
          <a:bodyPr/>
          <a:lstStyle/>
          <a:p>
            <a:r>
              <a:rPr lang="en-US" dirty="0" err="1"/>
              <a:t>cURLs</a:t>
            </a:r>
            <a:r>
              <a:rPr lang="en-US" dirty="0"/>
              <a:t> with Ansible Fun</a:t>
            </a:r>
          </a:p>
        </p:txBody>
      </p:sp>
      <p:pic>
        <p:nvPicPr>
          <p:cNvPr id="3" name="Graphic 2" descr="Clown outline">
            <a:extLst>
              <a:ext uri="{FF2B5EF4-FFF2-40B4-BE49-F238E27FC236}">
                <a16:creationId xmlns:a16="http://schemas.microsoft.com/office/drawing/2014/main" id="{37B0ED89-21AF-987A-DC71-9804F45A4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1713" y="2114550"/>
            <a:ext cx="914400" cy="914400"/>
          </a:xfrm>
          <a:prstGeom prst="rect">
            <a:avLst/>
          </a:prstGeom>
        </p:spPr>
      </p:pic>
    </p:spTree>
    <p:extLst>
      <p:ext uri="{BB962C8B-B14F-4D97-AF65-F5344CB8AC3E}">
        <p14:creationId xmlns:p14="http://schemas.microsoft.com/office/powerpoint/2010/main" val="1681984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2849BDF5-B394-7CE6-DCFD-EADE844E6C3A}"/>
              </a:ext>
            </a:extLst>
          </p:cNvPr>
          <p:cNvSpPr>
            <a:spLocks noGrp="1"/>
          </p:cNvSpPr>
          <p:nvPr>
            <p:ph type="title"/>
          </p:nvPr>
        </p:nvSpPr>
        <p:spPr>
          <a:xfrm>
            <a:off x="443997" y="192024"/>
            <a:ext cx="8257032" cy="409761"/>
          </a:xfrm>
        </p:spPr>
        <p:txBody>
          <a:bodyPr/>
          <a:lstStyle/>
          <a:p>
            <a:pPr algn="ctr"/>
            <a:r>
              <a:rPr lang="en-US" dirty="0"/>
              <a:t>ansible_playbooks/curl.yaml</a:t>
            </a:r>
          </a:p>
        </p:txBody>
      </p:sp>
      <p:sp>
        <p:nvSpPr>
          <p:cNvPr id="3" name="TextBox 2">
            <a:extLst>
              <a:ext uri="{FF2B5EF4-FFF2-40B4-BE49-F238E27FC236}">
                <a16:creationId xmlns:a16="http://schemas.microsoft.com/office/drawing/2014/main" id="{0880978C-B608-90C8-9E9A-85F97209769B}"/>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569CD6"/>
                </a:solidFill>
                <a:effectLst/>
                <a:latin typeface="+mn-lt"/>
              </a:rPr>
              <a:t>---</a:t>
            </a:r>
          </a:p>
          <a:p>
            <a:r>
              <a:rPr lang="en-US" sz="1600" b="0" dirty="0">
                <a:solidFill>
                  <a:srgbClr val="569CD6"/>
                </a:solidFill>
                <a:effectLst/>
                <a:latin typeface="+mn-lt"/>
              </a:rPr>
              <a:t>- hosts: </a:t>
            </a:r>
            <a:r>
              <a:rPr lang="en-US" sz="1600" b="0" dirty="0">
                <a:solidFill>
                  <a:schemeClr val="accent6"/>
                </a:solidFill>
                <a:effectLst/>
                <a:latin typeface="+mn-lt"/>
              </a:rPr>
              <a:t>___________</a:t>
            </a:r>
          </a:p>
          <a:p>
            <a:r>
              <a:rPr lang="en-US" sz="1600" b="0" dirty="0">
                <a:solidFill>
                  <a:srgbClr val="569CD6"/>
                </a:solidFill>
                <a:effectLst/>
                <a:latin typeface="+mn-lt"/>
              </a:rPr>
              <a:t>  connection: </a:t>
            </a:r>
            <a:r>
              <a:rPr lang="en-US" sz="1600" b="0" dirty="0">
                <a:solidFill>
                  <a:schemeClr val="accent6"/>
                </a:solidFill>
                <a:effectLst/>
                <a:latin typeface="+mn-lt"/>
              </a:rPr>
              <a:t>___________</a:t>
            </a:r>
          </a:p>
          <a:p>
            <a:r>
              <a:rPr lang="en-US" sz="1600" b="0" dirty="0">
                <a:solidFill>
                  <a:srgbClr val="569CD6"/>
                </a:solidFill>
                <a:effectLst/>
                <a:latin typeface="+mn-lt"/>
              </a:rPr>
              <a:t>  gather_facts: </a:t>
            </a:r>
            <a:r>
              <a:rPr lang="en-US" sz="1600" b="0" dirty="0">
                <a:solidFill>
                  <a:schemeClr val="accent6"/>
                </a:solidFill>
                <a:effectLst/>
                <a:latin typeface="+mn-lt"/>
              </a:rPr>
              <a:t>___________</a:t>
            </a:r>
          </a:p>
          <a:p>
            <a:r>
              <a:rPr lang="en-US" sz="1600" b="0" dirty="0">
                <a:solidFill>
                  <a:srgbClr val="569CD6"/>
                </a:solidFill>
                <a:effectLst/>
                <a:latin typeface="+mn-lt"/>
              </a:rPr>
              <a:t>  tasks:</a:t>
            </a:r>
          </a:p>
          <a:p>
            <a:r>
              <a:rPr lang="en-US" sz="1600" b="0" dirty="0">
                <a:solidFill>
                  <a:srgbClr val="569CD6"/>
                </a:solidFill>
                <a:effectLst/>
                <a:latin typeface="+mn-lt"/>
              </a:rPr>
              <a:t>    - name: Check if jq is installed</a:t>
            </a:r>
          </a:p>
          <a:p>
            <a:r>
              <a:rPr lang="en-US" sz="1600" b="0" dirty="0">
                <a:solidFill>
                  <a:srgbClr val="569CD6"/>
                </a:solidFill>
                <a:effectLst/>
                <a:latin typeface="+mn-lt"/>
              </a:rPr>
              <a:t>      shell: </a:t>
            </a:r>
            <a:r>
              <a:rPr lang="en-US" sz="1600" b="0" dirty="0">
                <a:solidFill>
                  <a:schemeClr val="accent6"/>
                </a:solidFill>
                <a:effectLst/>
                <a:latin typeface="+mn-lt"/>
              </a:rPr>
              <a:t>___________</a:t>
            </a:r>
          </a:p>
          <a:p>
            <a:r>
              <a:rPr lang="en-US" sz="1600" b="0" dirty="0">
                <a:solidFill>
                  <a:srgbClr val="569CD6"/>
                </a:solidFill>
                <a:effectLst/>
                <a:latin typeface="+mn-lt"/>
              </a:rPr>
              <a:t>      register: jq_installed</a:t>
            </a:r>
          </a:p>
          <a:p>
            <a:r>
              <a:rPr lang="en-US" sz="1600" b="0" dirty="0">
                <a:solidFill>
                  <a:srgbClr val="569CD6"/>
                </a:solidFill>
                <a:effectLst/>
                <a:latin typeface="+mn-lt"/>
              </a:rPr>
              <a:t>      failed_when: false</a:t>
            </a:r>
          </a:p>
          <a:p>
            <a:r>
              <a:rPr lang="en-US" sz="1600" b="0" dirty="0">
                <a:solidFill>
                  <a:srgbClr val="569CD6"/>
                </a:solidFill>
                <a:effectLst/>
                <a:latin typeface="+mn-lt"/>
              </a:rPr>
              <a:t>      changed_when: false</a:t>
            </a:r>
          </a:p>
          <a:p>
            <a:endParaRPr lang="en-US" sz="1600" b="0" dirty="0">
              <a:solidFill>
                <a:srgbClr val="569CD6"/>
              </a:solidFill>
              <a:effectLst/>
              <a:latin typeface="+mn-lt"/>
            </a:endParaRPr>
          </a:p>
          <a:p>
            <a:r>
              <a:rPr lang="en-US" sz="1600" b="0" dirty="0">
                <a:solidFill>
                  <a:srgbClr val="569CD6"/>
                </a:solidFill>
                <a:effectLst/>
                <a:latin typeface="+mn-lt"/>
              </a:rPr>
              <a:t>    - name: Download and install jq</a:t>
            </a:r>
          </a:p>
          <a:p>
            <a:r>
              <a:rPr lang="en-US" sz="1600" b="0" dirty="0">
                <a:solidFill>
                  <a:srgbClr val="569CD6"/>
                </a:solidFill>
                <a:effectLst/>
                <a:latin typeface="+mn-lt"/>
              </a:rPr>
              <a:t>      get_url:</a:t>
            </a:r>
          </a:p>
          <a:p>
            <a:r>
              <a:rPr lang="en-US" sz="1600" b="0" dirty="0">
                <a:solidFill>
                  <a:srgbClr val="569CD6"/>
                </a:solidFill>
                <a:effectLst/>
                <a:latin typeface="+mn-lt"/>
              </a:rPr>
              <a:t>        url: https://github.com/stedolan/jq/releases/download/jq-1.6/jq-linux64</a:t>
            </a:r>
          </a:p>
          <a:p>
            <a:r>
              <a:rPr lang="en-US" sz="1600" b="0" dirty="0">
                <a:solidFill>
                  <a:srgbClr val="569CD6"/>
                </a:solidFill>
                <a:effectLst/>
                <a:latin typeface="+mn-lt"/>
              </a:rPr>
              <a:t>        dest: "home/devnet/workshop/DEVWKS-1700/jq"</a:t>
            </a:r>
          </a:p>
          <a:p>
            <a:r>
              <a:rPr lang="en-US" sz="1600" b="0" dirty="0">
                <a:solidFill>
                  <a:srgbClr val="569CD6"/>
                </a:solidFill>
                <a:effectLst/>
                <a:latin typeface="+mn-lt"/>
              </a:rPr>
              <a:t>        mode: '0755'</a:t>
            </a:r>
          </a:p>
          <a:p>
            <a:r>
              <a:rPr lang="en-US" sz="1600" b="0" dirty="0">
                <a:solidFill>
                  <a:srgbClr val="569CD6"/>
                </a:solidFill>
                <a:effectLst/>
                <a:latin typeface="+mn-lt"/>
              </a:rPr>
              <a:t>      when: jq_installed.rc != 0</a:t>
            </a:r>
            <a:endParaRPr lang="en-US" sz="1600" b="0" dirty="0">
              <a:solidFill>
                <a:srgbClr val="CCCCCC"/>
              </a:solidFill>
              <a:effectLst/>
              <a:latin typeface="+mn-lt"/>
            </a:endParaRPr>
          </a:p>
        </p:txBody>
      </p:sp>
      <p:sp>
        <p:nvSpPr>
          <p:cNvPr id="4" name="TextBox 3">
            <a:extLst>
              <a:ext uri="{FF2B5EF4-FFF2-40B4-BE49-F238E27FC236}">
                <a16:creationId xmlns:a16="http://schemas.microsoft.com/office/drawing/2014/main" id="{30C12E4B-6897-5FCA-E186-48A49617658A}"/>
              </a:ext>
            </a:extLst>
          </p:cNvPr>
          <p:cNvSpPr txBox="1"/>
          <p:nvPr/>
        </p:nvSpPr>
        <p:spPr>
          <a:xfrm>
            <a:off x="5727956" y="601785"/>
            <a:ext cx="4677102" cy="4801314"/>
          </a:xfrm>
          <a:prstGeom prst="rect">
            <a:avLst/>
          </a:prstGeom>
          <a:noFill/>
        </p:spPr>
        <p:txBody>
          <a:bodyPr wrap="square">
            <a:spAutoFit/>
          </a:bodyPr>
          <a:lstStyle/>
          <a:p>
            <a:endParaRPr lang="en-US" sz="1800" b="0" dirty="0">
              <a:solidFill>
                <a:schemeClr val="accent2"/>
              </a:solidFill>
              <a:effectLst/>
              <a:latin typeface="+mn-lt"/>
            </a:endParaRPr>
          </a:p>
          <a:p>
            <a:r>
              <a:rPr lang="en-US" dirty="0">
                <a:solidFill>
                  <a:schemeClr val="accent2"/>
                </a:solidFill>
                <a:latin typeface="+mn-lt"/>
              </a:rPr>
              <a:t>command -v jq</a:t>
            </a:r>
          </a:p>
          <a:p>
            <a:endParaRPr lang="en-US" sz="1800" b="0" dirty="0">
              <a:solidFill>
                <a:schemeClr val="accent2"/>
              </a:solidFill>
              <a:effectLst/>
              <a:latin typeface="+mn-lt"/>
            </a:endParaRPr>
          </a:p>
          <a:p>
            <a:r>
              <a:rPr lang="en-US" sz="1800" b="0" dirty="0">
                <a:solidFill>
                  <a:schemeClr val="accent2"/>
                </a:solidFill>
                <a:effectLst/>
                <a:latin typeface="+mn-lt"/>
              </a:rPr>
              <a:t>localhost</a:t>
            </a:r>
          </a:p>
          <a:p>
            <a:endParaRPr lang="en-US" dirty="0">
              <a:solidFill>
                <a:schemeClr val="accent2"/>
              </a:solidFill>
              <a:latin typeface="+mn-lt"/>
            </a:endParaRPr>
          </a:p>
          <a:p>
            <a:r>
              <a:rPr lang="en-US" sz="1800" b="0" dirty="0">
                <a:solidFill>
                  <a:schemeClr val="accent2"/>
                </a:solidFill>
                <a:effectLst/>
                <a:latin typeface="+mn-lt"/>
              </a:rPr>
              <a:t>local</a:t>
            </a:r>
          </a:p>
          <a:p>
            <a:endParaRPr lang="en-US" dirty="0">
              <a:solidFill>
                <a:schemeClr val="accent2"/>
              </a:solidFill>
              <a:latin typeface="+mn-lt"/>
            </a:endParaRPr>
          </a:p>
          <a:p>
            <a:r>
              <a:rPr lang="en-US" sz="1800" b="0" dirty="0">
                <a:solidFill>
                  <a:schemeClr val="accent2"/>
                </a:solidFill>
                <a:effectLst/>
                <a:latin typeface="+mn-lt"/>
              </a:rPr>
              <a:t>false</a:t>
            </a: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E9178"/>
              </a:solidFill>
              <a:effectLst/>
              <a:latin typeface="+mn-lt"/>
            </a:endParaRPr>
          </a:p>
          <a:p>
            <a:endParaRPr lang="en-US" dirty="0">
              <a:solidFill>
                <a:srgbClr val="CE9178"/>
              </a:solidFill>
              <a:latin typeface="+mn-lt"/>
            </a:endParaRPr>
          </a:p>
          <a:p>
            <a:endParaRPr lang="en-US" sz="1800" b="0" dirty="0">
              <a:solidFill>
                <a:srgbClr val="CCCCCC"/>
              </a:solidFill>
              <a:effectLst/>
              <a:latin typeface="+mn-lt"/>
            </a:endParaRPr>
          </a:p>
        </p:txBody>
      </p:sp>
    </p:spTree>
    <p:extLst>
      <p:ext uri="{BB962C8B-B14F-4D97-AF65-F5344CB8AC3E}">
        <p14:creationId xmlns:p14="http://schemas.microsoft.com/office/powerpoint/2010/main" val="1158086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6" name="Title 2">
            <a:extLst>
              <a:ext uri="{FF2B5EF4-FFF2-40B4-BE49-F238E27FC236}">
                <a16:creationId xmlns:a16="http://schemas.microsoft.com/office/drawing/2014/main" id="{327C073A-BCDA-2911-72A6-B09FD4F564B3}"/>
              </a:ext>
            </a:extLst>
          </p:cNvPr>
          <p:cNvSpPr txBox="1">
            <a:spLocks/>
          </p:cNvSpPr>
          <p:nvPr/>
        </p:nvSpPr>
        <p:spPr bwMode="auto">
          <a:xfrm>
            <a:off x="2960457" y="114174"/>
            <a:ext cx="8257032" cy="40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gn="ctr"/>
            <a:r>
              <a:rPr lang="en-US" sz="1800" dirty="0"/>
              <a:t>(answers)</a:t>
            </a:r>
          </a:p>
        </p:txBody>
      </p:sp>
      <p:sp>
        <p:nvSpPr>
          <p:cNvPr id="7" name="Title 2">
            <a:extLst>
              <a:ext uri="{FF2B5EF4-FFF2-40B4-BE49-F238E27FC236}">
                <a16:creationId xmlns:a16="http://schemas.microsoft.com/office/drawing/2014/main" id="{D0B21D02-259C-A608-8C1B-C368DBF08242}"/>
              </a:ext>
            </a:extLst>
          </p:cNvPr>
          <p:cNvSpPr>
            <a:spLocks noGrp="1"/>
          </p:cNvSpPr>
          <p:nvPr>
            <p:ph type="title"/>
          </p:nvPr>
        </p:nvSpPr>
        <p:spPr>
          <a:xfrm>
            <a:off x="443997" y="192024"/>
            <a:ext cx="8257032" cy="409761"/>
          </a:xfrm>
        </p:spPr>
        <p:txBody>
          <a:bodyPr/>
          <a:lstStyle/>
          <a:p>
            <a:pPr algn="ctr"/>
            <a:r>
              <a:rPr lang="en-US" dirty="0"/>
              <a:t>ansible-playbook </a:t>
            </a:r>
            <a:r>
              <a:rPr lang="en-US" dirty="0" err="1"/>
              <a:t>curl.yaml</a:t>
            </a:r>
            <a:endParaRPr lang="en-US" dirty="0"/>
          </a:p>
        </p:txBody>
      </p:sp>
      <p:sp>
        <p:nvSpPr>
          <p:cNvPr id="8" name="TextBox 7">
            <a:extLst>
              <a:ext uri="{FF2B5EF4-FFF2-40B4-BE49-F238E27FC236}">
                <a16:creationId xmlns:a16="http://schemas.microsoft.com/office/drawing/2014/main" id="{9C76D1A8-B5B0-5BA0-3AED-279CA0343D55}"/>
              </a:ext>
            </a:extLst>
          </p:cNvPr>
          <p:cNvSpPr txBox="1"/>
          <p:nvPr/>
        </p:nvSpPr>
        <p:spPr>
          <a:xfrm>
            <a:off x="407028" y="432703"/>
            <a:ext cx="8142955" cy="4278094"/>
          </a:xfrm>
          <a:prstGeom prst="rect">
            <a:avLst/>
          </a:prstGeom>
          <a:noFill/>
        </p:spPr>
        <p:txBody>
          <a:bodyPr wrap="square">
            <a:spAutoFit/>
          </a:bodyPr>
          <a:lstStyle/>
          <a:p>
            <a:r>
              <a:rPr lang="en-US" sz="1600" b="0" dirty="0">
                <a:solidFill>
                  <a:srgbClr val="CCCCCC"/>
                </a:solidFill>
                <a:effectLst/>
                <a:latin typeface="+mn-lt"/>
              </a:rPr>
              <a:t>---</a:t>
            </a:r>
          </a:p>
          <a:p>
            <a:r>
              <a:rPr lang="en-US" sz="1600" b="0" dirty="0">
                <a:solidFill>
                  <a:srgbClr val="CCCCCC"/>
                </a:solidFill>
                <a:effectLst/>
                <a:latin typeface="+mn-lt"/>
              </a:rPr>
              <a:t>- hosts: </a:t>
            </a:r>
            <a:r>
              <a:rPr lang="en-US" sz="1600" b="0" dirty="0">
                <a:solidFill>
                  <a:schemeClr val="accent5"/>
                </a:solidFill>
                <a:effectLst/>
                <a:latin typeface="+mn-lt"/>
              </a:rPr>
              <a:t>localhost</a:t>
            </a:r>
          </a:p>
          <a:p>
            <a:r>
              <a:rPr lang="en-US" sz="1600" b="0" dirty="0">
                <a:solidFill>
                  <a:srgbClr val="CCCCCC"/>
                </a:solidFill>
                <a:effectLst/>
                <a:latin typeface="+mn-lt"/>
              </a:rPr>
              <a:t>  connection: </a:t>
            </a:r>
            <a:r>
              <a:rPr lang="en-US" sz="1600" b="0" dirty="0">
                <a:solidFill>
                  <a:schemeClr val="accent5"/>
                </a:solidFill>
                <a:effectLst/>
                <a:latin typeface="+mn-lt"/>
              </a:rPr>
              <a:t>local</a:t>
            </a:r>
          </a:p>
          <a:p>
            <a:r>
              <a:rPr lang="en-US" sz="1600" b="0" dirty="0">
                <a:solidFill>
                  <a:srgbClr val="CCCCCC"/>
                </a:solidFill>
                <a:effectLst/>
                <a:latin typeface="+mn-lt"/>
              </a:rPr>
              <a:t>  gather_facts: </a:t>
            </a:r>
            <a:r>
              <a:rPr lang="en-US" sz="1600" b="0" dirty="0">
                <a:solidFill>
                  <a:schemeClr val="accent5"/>
                </a:solidFill>
                <a:effectLst/>
                <a:latin typeface="+mn-lt"/>
              </a:rPr>
              <a:t>false</a:t>
            </a:r>
          </a:p>
          <a:p>
            <a:r>
              <a:rPr lang="en-US" sz="1600" b="0" dirty="0">
                <a:solidFill>
                  <a:srgbClr val="CCCCCC"/>
                </a:solidFill>
                <a:effectLst/>
                <a:latin typeface="+mn-lt"/>
              </a:rPr>
              <a:t>  tasks:</a:t>
            </a:r>
          </a:p>
          <a:p>
            <a:r>
              <a:rPr lang="en-US" sz="1600" b="0" dirty="0">
                <a:solidFill>
                  <a:srgbClr val="CCCCCC"/>
                </a:solidFill>
                <a:effectLst/>
                <a:latin typeface="+mn-lt"/>
              </a:rPr>
              <a:t>    - name: Check if jq is installed</a:t>
            </a:r>
          </a:p>
          <a:p>
            <a:r>
              <a:rPr lang="en-US" sz="1600" b="0" dirty="0">
                <a:solidFill>
                  <a:srgbClr val="CCCCCC"/>
                </a:solidFill>
                <a:effectLst/>
                <a:latin typeface="+mn-lt"/>
              </a:rPr>
              <a:t>      shell: </a:t>
            </a:r>
            <a:r>
              <a:rPr lang="en-US" sz="1600" b="0" dirty="0">
                <a:solidFill>
                  <a:schemeClr val="accent5"/>
                </a:solidFill>
                <a:effectLst/>
                <a:latin typeface="+mn-lt"/>
              </a:rPr>
              <a:t>command -v jq</a:t>
            </a:r>
          </a:p>
          <a:p>
            <a:r>
              <a:rPr lang="en-US" sz="1600" b="0" dirty="0">
                <a:solidFill>
                  <a:srgbClr val="CCCCCC"/>
                </a:solidFill>
                <a:effectLst/>
                <a:latin typeface="+mn-lt"/>
              </a:rPr>
              <a:t>      register: jq_installed</a:t>
            </a:r>
          </a:p>
          <a:p>
            <a:r>
              <a:rPr lang="en-US" sz="1600" b="0" dirty="0">
                <a:solidFill>
                  <a:srgbClr val="CCCCCC"/>
                </a:solidFill>
                <a:effectLst/>
                <a:latin typeface="+mn-lt"/>
              </a:rPr>
              <a:t>      failed_when: false</a:t>
            </a:r>
          </a:p>
          <a:p>
            <a:r>
              <a:rPr lang="en-US" sz="1600" b="0" dirty="0">
                <a:solidFill>
                  <a:srgbClr val="CCCCCC"/>
                </a:solidFill>
                <a:effectLst/>
                <a:latin typeface="+mn-lt"/>
              </a:rPr>
              <a:t>      changed_when: false</a:t>
            </a:r>
          </a:p>
          <a:p>
            <a:endParaRPr lang="en-US" sz="1600" b="0" dirty="0">
              <a:solidFill>
                <a:srgbClr val="CCCCCC"/>
              </a:solidFill>
              <a:effectLst/>
              <a:latin typeface="+mn-lt"/>
            </a:endParaRPr>
          </a:p>
          <a:p>
            <a:r>
              <a:rPr lang="en-US" sz="1600" b="0" dirty="0">
                <a:solidFill>
                  <a:srgbClr val="CCCCCC"/>
                </a:solidFill>
                <a:effectLst/>
                <a:latin typeface="+mn-lt"/>
              </a:rPr>
              <a:t>    - name: Download and install jq</a:t>
            </a:r>
          </a:p>
          <a:p>
            <a:r>
              <a:rPr lang="en-US" sz="1600" b="0" dirty="0">
                <a:solidFill>
                  <a:srgbClr val="CCCCCC"/>
                </a:solidFill>
                <a:effectLst/>
                <a:latin typeface="+mn-lt"/>
              </a:rPr>
              <a:t>      get_url:</a:t>
            </a:r>
          </a:p>
          <a:p>
            <a:r>
              <a:rPr lang="en-US" sz="1600" b="0" dirty="0">
                <a:solidFill>
                  <a:srgbClr val="CCCCCC"/>
                </a:solidFill>
                <a:effectLst/>
                <a:latin typeface="+mn-lt"/>
              </a:rPr>
              <a:t>        url: https://github.com/stedolan/jq/releases/download/jq-1.6/jq-linux64</a:t>
            </a:r>
          </a:p>
          <a:p>
            <a:r>
              <a:rPr lang="en-US" sz="1600" b="0" dirty="0">
                <a:solidFill>
                  <a:srgbClr val="CCCCCC"/>
                </a:solidFill>
                <a:effectLst/>
                <a:latin typeface="+mn-lt"/>
              </a:rPr>
              <a:t>        dest: "home/devnet/workshop/DEVWKS-1700/jq"</a:t>
            </a:r>
          </a:p>
          <a:p>
            <a:r>
              <a:rPr lang="en-US" sz="1600" b="0" dirty="0">
                <a:solidFill>
                  <a:srgbClr val="CCCCCC"/>
                </a:solidFill>
                <a:effectLst/>
                <a:latin typeface="+mn-lt"/>
              </a:rPr>
              <a:t>        mode: '0755'</a:t>
            </a:r>
          </a:p>
          <a:p>
            <a:r>
              <a:rPr lang="en-US" sz="1600" b="0" dirty="0">
                <a:solidFill>
                  <a:srgbClr val="CCCCCC"/>
                </a:solidFill>
                <a:effectLst/>
                <a:latin typeface="+mn-lt"/>
              </a:rPr>
              <a:t>      when: jq_installed.rc != 0</a:t>
            </a:r>
          </a:p>
        </p:txBody>
      </p:sp>
    </p:spTree>
    <p:extLst>
      <p:ext uri="{BB962C8B-B14F-4D97-AF65-F5344CB8AC3E}">
        <p14:creationId xmlns:p14="http://schemas.microsoft.com/office/powerpoint/2010/main" val="2720264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47176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DFFB9398-DEB5-A444-52A1-0904F657628D}"/>
              </a:ext>
            </a:extLst>
          </p:cNvPr>
          <p:cNvSpPr>
            <a:spLocks noGrp="1"/>
          </p:cNvSpPr>
          <p:nvPr>
            <p:ph type="title"/>
          </p:nvPr>
        </p:nvSpPr>
        <p:spPr>
          <a:xfrm>
            <a:off x="443997" y="192024"/>
            <a:ext cx="8257032" cy="486353"/>
          </a:xfrm>
        </p:spPr>
        <p:txBody>
          <a:bodyPr/>
          <a:lstStyle/>
          <a:p>
            <a:pPr algn="ctr"/>
            <a:r>
              <a:rPr lang="en-US" dirty="0"/>
              <a:t>Idempotency</a:t>
            </a:r>
          </a:p>
        </p:txBody>
      </p:sp>
      <p:sp>
        <p:nvSpPr>
          <p:cNvPr id="3" name="Text Placeholder 1">
            <a:extLst>
              <a:ext uri="{FF2B5EF4-FFF2-40B4-BE49-F238E27FC236}">
                <a16:creationId xmlns:a16="http://schemas.microsoft.com/office/drawing/2014/main" id="{1E66C207-4CAA-6B07-9C23-15F8BB291FF9}"/>
              </a:ext>
            </a:extLst>
          </p:cNvPr>
          <p:cNvSpPr>
            <a:spLocks noGrp="1"/>
          </p:cNvSpPr>
          <p:nvPr>
            <p:ph sz="quarter" idx="11"/>
          </p:nvPr>
        </p:nvSpPr>
        <p:spPr>
          <a:xfrm>
            <a:off x="82743" y="678377"/>
            <a:ext cx="8807490" cy="3911911"/>
          </a:xfrm>
        </p:spPr>
        <p:txBody>
          <a:bodyPr/>
          <a:lstStyle/>
          <a:p>
            <a:pPr marL="0" indent="0">
              <a:buNone/>
            </a:pPr>
            <a:r>
              <a:rPr lang="en-US" sz="2400" dirty="0">
                <a:solidFill>
                  <a:schemeClr val="accent1"/>
                </a:solidFill>
              </a:rPr>
              <a:t>Because</a:t>
            </a:r>
            <a:r>
              <a:rPr lang="en-US" sz="2400" dirty="0">
                <a:solidFill>
                  <a:schemeClr val="accent2"/>
                </a:solidFill>
              </a:rPr>
              <a:t> jq </a:t>
            </a:r>
            <a:r>
              <a:rPr lang="en-US" sz="2400" dirty="0">
                <a:solidFill>
                  <a:schemeClr val="accent1"/>
                </a:solidFill>
              </a:rPr>
              <a:t>is already installed, we have </a:t>
            </a:r>
            <a:r>
              <a:rPr lang="en-US" sz="2400" dirty="0">
                <a:solidFill>
                  <a:schemeClr val="accent5"/>
                </a:solidFill>
              </a:rPr>
              <a:t>ok=1</a:t>
            </a:r>
            <a:r>
              <a:rPr lang="en-US" sz="2400" dirty="0">
                <a:solidFill>
                  <a:schemeClr val="accent1"/>
                </a:solidFill>
              </a:rPr>
              <a:t> and </a:t>
            </a:r>
            <a:r>
              <a:rPr lang="en-US" sz="2400" dirty="0">
                <a:solidFill>
                  <a:schemeClr val="accent5"/>
                </a:solidFill>
              </a:rPr>
              <a:t>changed=0</a:t>
            </a:r>
            <a:r>
              <a:rPr lang="en-US" sz="2400" dirty="0">
                <a:solidFill>
                  <a:schemeClr val="accent1"/>
                </a:solidFill>
              </a:rPr>
              <a:t>. No matter how many times we re-run this playbook, it will never try to re-install </a:t>
            </a:r>
            <a:r>
              <a:rPr lang="en-US" sz="2400" dirty="0">
                <a:solidFill>
                  <a:schemeClr val="accent2"/>
                </a:solidFill>
              </a:rPr>
              <a:t>jq</a:t>
            </a:r>
            <a:r>
              <a:rPr lang="en-US" sz="2400" dirty="0">
                <a:solidFill>
                  <a:schemeClr val="accent1"/>
                </a:solidFill>
              </a:rPr>
              <a:t> if it’s already installed. If Ansible would have installed it, </a:t>
            </a:r>
            <a:r>
              <a:rPr lang="en-US" sz="2400" dirty="0">
                <a:solidFill>
                  <a:schemeClr val="accent5"/>
                </a:solidFill>
              </a:rPr>
              <a:t>changed</a:t>
            </a:r>
            <a:r>
              <a:rPr lang="en-US" sz="2400" dirty="0">
                <a:solidFill>
                  <a:schemeClr val="accent1"/>
                </a:solidFill>
              </a:rPr>
              <a:t> would equal </a:t>
            </a:r>
            <a:r>
              <a:rPr lang="en-US" sz="2400" dirty="0">
                <a:solidFill>
                  <a:schemeClr val="accent5"/>
                </a:solidFill>
              </a:rPr>
              <a:t>1</a:t>
            </a:r>
            <a:r>
              <a:rPr lang="en-US" sz="2400" dirty="0">
                <a:solidFill>
                  <a:schemeClr val="accent1"/>
                </a:solidFill>
              </a:rPr>
              <a:t>. </a:t>
            </a:r>
            <a:endParaRPr lang="en-US" sz="1800" dirty="0"/>
          </a:p>
        </p:txBody>
      </p:sp>
      <p:pic>
        <p:nvPicPr>
          <p:cNvPr id="4" name="Picture 3">
            <a:extLst>
              <a:ext uri="{FF2B5EF4-FFF2-40B4-BE49-F238E27FC236}">
                <a16:creationId xmlns:a16="http://schemas.microsoft.com/office/drawing/2014/main" id="{DBD9D6A5-952F-09FA-9D6A-00CD6A38B74C}"/>
              </a:ext>
            </a:extLst>
          </p:cNvPr>
          <p:cNvPicPr>
            <a:picLocks noChangeAspect="1"/>
          </p:cNvPicPr>
          <p:nvPr/>
        </p:nvPicPr>
        <p:blipFill>
          <a:blip r:embed="rId3"/>
          <a:stretch>
            <a:fillRect/>
          </a:stretch>
        </p:blipFill>
        <p:spPr>
          <a:xfrm>
            <a:off x="82743" y="2571750"/>
            <a:ext cx="8807490" cy="1635370"/>
          </a:xfrm>
          <a:prstGeom prst="rect">
            <a:avLst/>
          </a:prstGeom>
        </p:spPr>
      </p:pic>
    </p:spTree>
    <p:extLst>
      <p:ext uri="{BB962C8B-B14F-4D97-AF65-F5344CB8AC3E}">
        <p14:creationId xmlns:p14="http://schemas.microsoft.com/office/powerpoint/2010/main" val="2526305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10" y="1600789"/>
            <a:ext cx="4401013" cy="1941922"/>
          </a:xfrm>
        </p:spPr>
        <p:txBody>
          <a:bodyPr/>
          <a:lstStyle/>
          <a:p>
            <a:r>
              <a:rPr lang="en-US" sz="2800" dirty="0"/>
              <a:t>Something is </a:t>
            </a:r>
            <a:r>
              <a:rPr lang="en-US" sz="2800" dirty="0" err="1"/>
              <a:t>VVVery</a:t>
            </a:r>
            <a:r>
              <a:rPr lang="en-US" sz="2800" dirty="0"/>
              <a:t> Wrong</a:t>
            </a:r>
          </a:p>
        </p:txBody>
      </p:sp>
      <p:pic>
        <p:nvPicPr>
          <p:cNvPr id="3" name="Graphic 2" descr="Irritant outline">
            <a:extLst>
              <a:ext uri="{FF2B5EF4-FFF2-40B4-BE49-F238E27FC236}">
                <a16:creationId xmlns:a16="http://schemas.microsoft.com/office/drawing/2014/main" id="{73C348D1-C87F-C728-8120-35B14E01A3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6493" y="2114550"/>
            <a:ext cx="798771" cy="798771"/>
          </a:xfrm>
          <a:prstGeom prst="rect">
            <a:avLst/>
          </a:prstGeom>
        </p:spPr>
      </p:pic>
    </p:spTree>
    <p:extLst>
      <p:ext uri="{BB962C8B-B14F-4D97-AF65-F5344CB8AC3E}">
        <p14:creationId xmlns:p14="http://schemas.microsoft.com/office/powerpoint/2010/main" val="4241369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F7020FC2-D9BE-50AC-E7F4-2CBFD4C934AE}"/>
              </a:ext>
            </a:extLst>
          </p:cNvPr>
          <p:cNvSpPr>
            <a:spLocks noGrp="1"/>
          </p:cNvSpPr>
          <p:nvPr>
            <p:ph type="title"/>
          </p:nvPr>
        </p:nvSpPr>
        <p:spPr>
          <a:xfrm>
            <a:off x="443997" y="192024"/>
            <a:ext cx="8257032" cy="731520"/>
          </a:xfrm>
        </p:spPr>
        <p:txBody>
          <a:bodyPr/>
          <a:lstStyle/>
          <a:p>
            <a:pPr algn="ctr"/>
            <a:r>
              <a:rPr lang="en-US" dirty="0"/>
              <a:t>What does it look like when a playbook fails and how do we troubleshoot?</a:t>
            </a:r>
          </a:p>
        </p:txBody>
      </p:sp>
      <p:sp>
        <p:nvSpPr>
          <p:cNvPr id="3" name="TextBox 2">
            <a:extLst>
              <a:ext uri="{FF2B5EF4-FFF2-40B4-BE49-F238E27FC236}">
                <a16:creationId xmlns:a16="http://schemas.microsoft.com/office/drawing/2014/main" id="{2A8C5D71-9A91-D94E-7E1F-6DCE47CBCA39}"/>
              </a:ext>
            </a:extLst>
          </p:cNvPr>
          <p:cNvSpPr txBox="1"/>
          <p:nvPr/>
        </p:nvSpPr>
        <p:spPr>
          <a:xfrm>
            <a:off x="3330735" y="1509063"/>
            <a:ext cx="4572000" cy="461665"/>
          </a:xfrm>
          <a:prstGeom prst="rect">
            <a:avLst/>
          </a:prstGeom>
          <a:noFill/>
        </p:spPr>
        <p:txBody>
          <a:bodyPr wrap="square">
            <a:spAutoFit/>
          </a:bodyPr>
          <a:lstStyle/>
          <a:p>
            <a:r>
              <a:rPr lang="en-US" sz="2400" dirty="0">
                <a:solidFill>
                  <a:srgbClr val="CCCCCC"/>
                </a:solidFill>
                <a:latin typeface="+mn-lt"/>
              </a:rPr>
              <a:t>ansible-playbook</a:t>
            </a:r>
            <a:endParaRPr lang="en-US" sz="2400" b="0" dirty="0">
              <a:solidFill>
                <a:srgbClr val="CCCCCC"/>
              </a:solidFill>
              <a:effectLst/>
              <a:latin typeface="+mn-lt"/>
            </a:endParaRPr>
          </a:p>
        </p:txBody>
      </p:sp>
      <p:pic>
        <p:nvPicPr>
          <p:cNvPr id="5" name="Picture 4">
            <a:extLst>
              <a:ext uri="{FF2B5EF4-FFF2-40B4-BE49-F238E27FC236}">
                <a16:creationId xmlns:a16="http://schemas.microsoft.com/office/drawing/2014/main" id="{171C2123-DCA9-03DA-7FD6-BA69E14DF8AE}"/>
              </a:ext>
            </a:extLst>
          </p:cNvPr>
          <p:cNvPicPr>
            <a:picLocks noChangeAspect="1"/>
          </p:cNvPicPr>
          <p:nvPr/>
        </p:nvPicPr>
        <p:blipFill>
          <a:blip r:embed="rId3"/>
          <a:stretch>
            <a:fillRect/>
          </a:stretch>
        </p:blipFill>
        <p:spPr>
          <a:xfrm>
            <a:off x="685800" y="2188978"/>
            <a:ext cx="7772400" cy="1859761"/>
          </a:xfrm>
          <a:prstGeom prst="rect">
            <a:avLst/>
          </a:prstGeom>
        </p:spPr>
      </p:pic>
    </p:spTree>
    <p:extLst>
      <p:ext uri="{BB962C8B-B14F-4D97-AF65-F5344CB8AC3E}">
        <p14:creationId xmlns:p14="http://schemas.microsoft.com/office/powerpoint/2010/main" val="158965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6" name="Title 2">
            <a:extLst>
              <a:ext uri="{FF2B5EF4-FFF2-40B4-BE49-F238E27FC236}">
                <a16:creationId xmlns:a16="http://schemas.microsoft.com/office/drawing/2014/main" id="{0561B2D5-A786-4250-D203-57D21DF1F276}"/>
              </a:ext>
            </a:extLst>
          </p:cNvPr>
          <p:cNvSpPr>
            <a:spLocks noGrp="1"/>
          </p:cNvSpPr>
          <p:nvPr>
            <p:ph type="title"/>
          </p:nvPr>
        </p:nvSpPr>
        <p:spPr>
          <a:xfrm>
            <a:off x="292951" y="-111189"/>
            <a:ext cx="8257032" cy="731520"/>
          </a:xfrm>
        </p:spPr>
        <p:txBody>
          <a:bodyPr/>
          <a:lstStyle/>
          <a:p>
            <a:pPr algn="ctr"/>
            <a:r>
              <a:rPr lang="en-US" dirty="0"/>
              <a:t>The verbose flag</a:t>
            </a:r>
          </a:p>
        </p:txBody>
      </p:sp>
      <p:sp>
        <p:nvSpPr>
          <p:cNvPr id="7" name="TextBox 6">
            <a:extLst>
              <a:ext uri="{FF2B5EF4-FFF2-40B4-BE49-F238E27FC236}">
                <a16:creationId xmlns:a16="http://schemas.microsoft.com/office/drawing/2014/main" id="{C0772316-1165-86BD-343D-90757A80A942}"/>
              </a:ext>
            </a:extLst>
          </p:cNvPr>
          <p:cNvSpPr txBox="1"/>
          <p:nvPr/>
        </p:nvSpPr>
        <p:spPr>
          <a:xfrm>
            <a:off x="3023206" y="620331"/>
            <a:ext cx="4572000" cy="461665"/>
          </a:xfrm>
          <a:prstGeom prst="rect">
            <a:avLst/>
          </a:prstGeom>
          <a:noFill/>
        </p:spPr>
        <p:txBody>
          <a:bodyPr wrap="square">
            <a:spAutoFit/>
          </a:bodyPr>
          <a:lstStyle/>
          <a:p>
            <a:r>
              <a:rPr lang="en-US" sz="2400" dirty="0">
                <a:solidFill>
                  <a:srgbClr val="CCCCCC"/>
                </a:solidFill>
                <a:latin typeface="+mn-lt"/>
              </a:rPr>
              <a:t>ansible-playbook -vvv</a:t>
            </a:r>
            <a:endParaRPr lang="en-US" sz="2400" b="0" dirty="0">
              <a:solidFill>
                <a:srgbClr val="CCCCCC"/>
              </a:solidFill>
              <a:effectLst/>
              <a:latin typeface="+mn-lt"/>
            </a:endParaRPr>
          </a:p>
        </p:txBody>
      </p:sp>
      <p:sp>
        <p:nvSpPr>
          <p:cNvPr id="8" name="TextBox 7">
            <a:extLst>
              <a:ext uri="{FF2B5EF4-FFF2-40B4-BE49-F238E27FC236}">
                <a16:creationId xmlns:a16="http://schemas.microsoft.com/office/drawing/2014/main" id="{DA59AF36-D2FF-4662-78A6-DE8AE298D883}"/>
              </a:ext>
            </a:extLst>
          </p:cNvPr>
          <p:cNvSpPr txBox="1"/>
          <p:nvPr/>
        </p:nvSpPr>
        <p:spPr>
          <a:xfrm>
            <a:off x="0" y="1971585"/>
            <a:ext cx="4572000" cy="1200329"/>
          </a:xfrm>
          <a:prstGeom prst="rect">
            <a:avLst/>
          </a:prstGeom>
          <a:noFill/>
        </p:spPr>
        <p:txBody>
          <a:bodyPr wrap="square">
            <a:spAutoFit/>
          </a:bodyPr>
          <a:lstStyle/>
          <a:p>
            <a:pPr algn="l"/>
            <a:r>
              <a:rPr lang="en-US" b="0" i="0" dirty="0">
                <a:solidFill>
                  <a:schemeClr val="accent5"/>
                </a:solidFill>
                <a:effectLst/>
                <a:latin typeface="+mn-lt"/>
              </a:rPr>
              <a:t>-v </a:t>
            </a:r>
            <a:r>
              <a:rPr lang="en-US" b="0" i="0" dirty="0">
                <a:solidFill>
                  <a:schemeClr val="bg2"/>
                </a:solidFill>
                <a:effectLst/>
                <a:latin typeface="+mn-lt"/>
              </a:rPr>
              <a:t>for low verbosity</a:t>
            </a:r>
          </a:p>
          <a:p>
            <a:pPr algn="l"/>
            <a:r>
              <a:rPr lang="en-US" b="0" i="0" dirty="0">
                <a:solidFill>
                  <a:schemeClr val="accent5"/>
                </a:solidFill>
                <a:effectLst/>
                <a:latin typeface="+mn-lt"/>
              </a:rPr>
              <a:t>-vv </a:t>
            </a:r>
            <a:r>
              <a:rPr lang="en-US" b="0" i="0" dirty="0">
                <a:solidFill>
                  <a:schemeClr val="bg2"/>
                </a:solidFill>
                <a:effectLst/>
                <a:latin typeface="+mn-lt"/>
              </a:rPr>
              <a:t>for medium verbosity</a:t>
            </a:r>
          </a:p>
          <a:p>
            <a:pPr algn="l"/>
            <a:r>
              <a:rPr lang="en-US" b="0" i="0" dirty="0">
                <a:solidFill>
                  <a:schemeClr val="accent5"/>
                </a:solidFill>
                <a:effectLst/>
                <a:latin typeface="+mn-lt"/>
              </a:rPr>
              <a:t>-vvv </a:t>
            </a:r>
            <a:r>
              <a:rPr lang="en-US" b="0" i="0" dirty="0">
                <a:solidFill>
                  <a:schemeClr val="bg2"/>
                </a:solidFill>
                <a:effectLst/>
                <a:latin typeface="+mn-lt"/>
              </a:rPr>
              <a:t>for high verbosity</a:t>
            </a:r>
          </a:p>
          <a:p>
            <a:pPr algn="l"/>
            <a:r>
              <a:rPr lang="en-US" b="0" i="0" dirty="0">
                <a:solidFill>
                  <a:schemeClr val="accent5"/>
                </a:solidFill>
                <a:effectLst/>
                <a:latin typeface="+mn-lt"/>
              </a:rPr>
              <a:t>-vvvv </a:t>
            </a:r>
            <a:r>
              <a:rPr lang="en-US" b="0" i="0" dirty="0">
                <a:solidFill>
                  <a:schemeClr val="bg2"/>
                </a:solidFill>
                <a:effectLst/>
                <a:latin typeface="+mn-lt"/>
              </a:rPr>
              <a:t>for connection debugging verbosity</a:t>
            </a:r>
          </a:p>
        </p:txBody>
      </p:sp>
      <p:pic>
        <p:nvPicPr>
          <p:cNvPr id="9" name="Picture 8">
            <a:extLst>
              <a:ext uri="{FF2B5EF4-FFF2-40B4-BE49-F238E27FC236}">
                <a16:creationId xmlns:a16="http://schemas.microsoft.com/office/drawing/2014/main" id="{7BB0463C-6A5C-815A-4B49-87FE838A2E44}"/>
              </a:ext>
            </a:extLst>
          </p:cNvPr>
          <p:cNvPicPr>
            <a:picLocks noChangeAspect="1"/>
          </p:cNvPicPr>
          <p:nvPr/>
        </p:nvPicPr>
        <p:blipFill>
          <a:blip r:embed="rId3"/>
          <a:stretch>
            <a:fillRect/>
          </a:stretch>
        </p:blipFill>
        <p:spPr>
          <a:xfrm>
            <a:off x="4572000" y="1333043"/>
            <a:ext cx="4339337" cy="3301031"/>
          </a:xfrm>
          <a:prstGeom prst="rect">
            <a:avLst/>
          </a:prstGeom>
        </p:spPr>
      </p:pic>
    </p:spTree>
    <p:extLst>
      <p:ext uri="{BB962C8B-B14F-4D97-AF65-F5344CB8AC3E}">
        <p14:creationId xmlns:p14="http://schemas.microsoft.com/office/powerpoint/2010/main" val="3876469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85" y="1600789"/>
            <a:ext cx="4348975" cy="1941922"/>
          </a:xfrm>
        </p:spPr>
        <p:txBody>
          <a:bodyPr/>
          <a:lstStyle/>
          <a:p>
            <a:r>
              <a:rPr lang="en-US" sz="3600" dirty="0"/>
              <a:t>DevNet Learning Labs</a:t>
            </a:r>
            <a:endParaRPr lang="en-US" dirty="0"/>
          </a:p>
        </p:txBody>
      </p:sp>
    </p:spTree>
    <p:extLst>
      <p:ext uri="{BB962C8B-B14F-4D97-AF65-F5344CB8AC3E}">
        <p14:creationId xmlns:p14="http://schemas.microsoft.com/office/powerpoint/2010/main" val="2955350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8" name="Text Placeholder 1">
            <a:extLst>
              <a:ext uri="{FF2B5EF4-FFF2-40B4-BE49-F238E27FC236}">
                <a16:creationId xmlns:a16="http://schemas.microsoft.com/office/drawing/2014/main" id="{DF8F877E-F4FA-2499-3796-4A032FA0DB34}"/>
              </a:ext>
            </a:extLst>
          </p:cNvPr>
          <p:cNvSpPr>
            <a:spLocks noGrp="1"/>
          </p:cNvSpPr>
          <p:nvPr>
            <p:ph sz="quarter" idx="11"/>
          </p:nvPr>
        </p:nvSpPr>
        <p:spPr>
          <a:xfrm>
            <a:off x="138222" y="259493"/>
            <a:ext cx="8782493" cy="4330796"/>
          </a:xfrm>
        </p:spPr>
        <p:txBody>
          <a:bodyPr/>
          <a:lstStyle/>
          <a:p>
            <a:pPr marL="0" indent="0">
              <a:buNone/>
            </a:pPr>
            <a:r>
              <a:rPr lang="en-US" b="1" dirty="0"/>
              <a:t>The new Learning Labs Center at </a:t>
            </a:r>
            <a:r>
              <a:rPr lang="en-US" b="1" dirty="0">
                <a:hlinkClick r:id="rId3"/>
              </a:rPr>
              <a:t>https://developer.cisco.com/learning </a:t>
            </a:r>
            <a:r>
              <a:rPr lang="en-US" b="1" dirty="0"/>
              <a:t>has an abundance of FREE Ansible offerings. </a:t>
            </a:r>
          </a:p>
          <a:p>
            <a:pPr lvl="1"/>
            <a:endParaRPr lang="en-US" dirty="0"/>
          </a:p>
          <a:p>
            <a:pPr lvl="1"/>
            <a:endParaRPr lang="en-US" dirty="0"/>
          </a:p>
        </p:txBody>
      </p:sp>
      <p:pic>
        <p:nvPicPr>
          <p:cNvPr id="9" name="Picture 8">
            <a:extLst>
              <a:ext uri="{FF2B5EF4-FFF2-40B4-BE49-F238E27FC236}">
                <a16:creationId xmlns:a16="http://schemas.microsoft.com/office/drawing/2014/main" id="{DB8C6F76-B29B-5328-36B3-4B82608D2E65}"/>
              </a:ext>
            </a:extLst>
          </p:cNvPr>
          <p:cNvPicPr>
            <a:picLocks noChangeAspect="1"/>
          </p:cNvPicPr>
          <p:nvPr/>
        </p:nvPicPr>
        <p:blipFill>
          <a:blip r:embed="rId4"/>
          <a:stretch>
            <a:fillRect/>
          </a:stretch>
        </p:blipFill>
        <p:spPr>
          <a:xfrm>
            <a:off x="643268" y="1173256"/>
            <a:ext cx="7772400" cy="3352800"/>
          </a:xfrm>
          <a:prstGeom prst="rect">
            <a:avLst/>
          </a:prstGeom>
        </p:spPr>
      </p:pic>
    </p:spTree>
    <p:extLst>
      <p:ext uri="{BB962C8B-B14F-4D97-AF65-F5344CB8AC3E}">
        <p14:creationId xmlns:p14="http://schemas.microsoft.com/office/powerpoint/2010/main" val="2705896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1367E974-663B-88E4-7FF5-E87CC4294EFA}"/>
              </a:ext>
            </a:extLst>
          </p:cNvPr>
          <p:cNvSpPr>
            <a:spLocks noGrp="1"/>
          </p:cNvSpPr>
          <p:nvPr>
            <p:ph type="title"/>
          </p:nvPr>
        </p:nvSpPr>
        <p:spPr>
          <a:xfrm>
            <a:off x="192024" y="277199"/>
            <a:ext cx="8759952" cy="731837"/>
          </a:xfrm>
        </p:spPr>
        <p:txBody>
          <a:bodyPr/>
          <a:lstStyle/>
          <a:p>
            <a:pPr algn="ctr"/>
            <a:r>
              <a:rPr lang="en-US" dirty="0"/>
              <a:t>Free Ansible Learning Labs at Cisco DevNet</a:t>
            </a:r>
          </a:p>
        </p:txBody>
      </p:sp>
      <p:sp>
        <p:nvSpPr>
          <p:cNvPr id="3" name="TextBox 2">
            <a:extLst>
              <a:ext uri="{FF2B5EF4-FFF2-40B4-BE49-F238E27FC236}">
                <a16:creationId xmlns:a16="http://schemas.microsoft.com/office/drawing/2014/main" id="{F93C1CA6-6A1D-0B85-154C-640882325498}"/>
              </a:ext>
            </a:extLst>
          </p:cNvPr>
          <p:cNvSpPr txBox="1"/>
          <p:nvPr/>
        </p:nvSpPr>
        <p:spPr>
          <a:xfrm>
            <a:off x="5705856" y="1363850"/>
            <a:ext cx="2379291" cy="2862322"/>
          </a:xfrm>
          <a:prstGeom prst="rect">
            <a:avLst/>
          </a:prstGeom>
          <a:noFill/>
        </p:spPr>
        <p:txBody>
          <a:bodyPr wrap="square" rtlCol="0">
            <a:spAutoFit/>
          </a:bodyPr>
          <a:lstStyle/>
          <a:p>
            <a:r>
              <a:rPr lang="en-US" dirty="0">
                <a:solidFill>
                  <a:schemeClr val="tx2"/>
                </a:solidFill>
                <a:latin typeface="+mn-lt"/>
              </a:rPr>
              <a:t>Learning Tracks</a:t>
            </a:r>
            <a:r>
              <a:rPr lang="en-US" dirty="0">
                <a:latin typeface="+mn-lt"/>
              </a:rPr>
              <a:t>: 26</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2"/>
                </a:solidFill>
                <a:latin typeface="+mn-lt"/>
              </a:rPr>
              <a:t>Learning Module</a:t>
            </a:r>
            <a:r>
              <a:rPr lang="en-US" dirty="0">
                <a:latin typeface="+mn-lt"/>
              </a:rPr>
              <a:t>: 109</a:t>
            </a:r>
          </a:p>
          <a:p>
            <a:endParaRPr lang="en-US" dirty="0">
              <a:latin typeface="+mn-lt"/>
            </a:endParaRPr>
          </a:p>
          <a:p>
            <a:pPr algn="ctr"/>
            <a:r>
              <a:rPr lang="en-US" dirty="0">
                <a:latin typeface="+mn-lt"/>
              </a:rPr>
              <a:t>…consist of</a:t>
            </a:r>
          </a:p>
          <a:p>
            <a:endParaRPr lang="en-US" dirty="0">
              <a:latin typeface="+mn-lt"/>
            </a:endParaRPr>
          </a:p>
          <a:p>
            <a:r>
              <a:rPr lang="en-US" dirty="0">
                <a:solidFill>
                  <a:schemeClr val="accent1"/>
                </a:solidFill>
                <a:latin typeface="+mn-lt"/>
              </a:rPr>
              <a:t>Learning Labs</a:t>
            </a:r>
            <a:r>
              <a:rPr lang="en-US" dirty="0">
                <a:latin typeface="+mn-lt"/>
              </a:rPr>
              <a:t>: 334</a:t>
            </a:r>
          </a:p>
          <a:p>
            <a:endParaRPr lang="en-US" dirty="0">
              <a:latin typeface="+mn-lt"/>
            </a:endParaRPr>
          </a:p>
        </p:txBody>
      </p:sp>
      <p:graphicFrame>
        <p:nvGraphicFramePr>
          <p:cNvPr id="5" name="Content Placeholder 5">
            <a:extLst>
              <a:ext uri="{FF2B5EF4-FFF2-40B4-BE49-F238E27FC236}">
                <a16:creationId xmlns:a16="http://schemas.microsoft.com/office/drawing/2014/main" id="{5C3A026D-036D-19EE-E688-23B9F1E3C494}"/>
              </a:ext>
            </a:extLst>
          </p:cNvPr>
          <p:cNvGraphicFramePr>
            <a:graphicFrameLocks/>
          </p:cNvGraphicFramePr>
          <p:nvPr>
            <p:extLst>
              <p:ext uri="{D42A27DB-BD31-4B8C-83A1-F6EECF244321}">
                <p14:modId xmlns:p14="http://schemas.microsoft.com/office/powerpoint/2010/main" val="4081519468"/>
              </p:ext>
            </p:extLst>
          </p:nvPr>
        </p:nvGraphicFramePr>
        <p:xfrm>
          <a:off x="514350" y="1115569"/>
          <a:ext cx="3975354" cy="335888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1">
            <a:extLst>
              <a:ext uri="{FF2B5EF4-FFF2-40B4-BE49-F238E27FC236}">
                <a16:creationId xmlns:a16="http://schemas.microsoft.com/office/drawing/2014/main" id="{64E327AA-5505-E5A8-3C50-AA6B3D8AD1CF}"/>
              </a:ext>
            </a:extLst>
          </p:cNvPr>
          <p:cNvSpPr txBox="1">
            <a:spLocks/>
          </p:cNvSpPr>
          <p:nvPr/>
        </p:nvSpPr>
        <p:spPr>
          <a:xfrm>
            <a:off x="2935568" y="4345469"/>
            <a:ext cx="4223515" cy="326233"/>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hlinkClick r:id="rId4"/>
              </a:rPr>
              <a:t>developer.cisco.com/learning</a:t>
            </a:r>
            <a:endParaRPr lang="en-US" dirty="0"/>
          </a:p>
        </p:txBody>
      </p:sp>
    </p:spTree>
    <p:extLst>
      <p:ext uri="{BB962C8B-B14F-4D97-AF65-F5344CB8AC3E}">
        <p14:creationId xmlns:p14="http://schemas.microsoft.com/office/powerpoint/2010/main" val="4036401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9C0BC4BB-82A4-BD49-58BA-9599B546609D}"/>
              </a:ext>
            </a:extLst>
          </p:cNvPr>
          <p:cNvSpPr>
            <a:spLocks noGrp="1"/>
          </p:cNvSpPr>
          <p:nvPr>
            <p:ph sz="quarter" idx="11"/>
          </p:nvPr>
        </p:nvSpPr>
        <p:spPr>
          <a:xfrm>
            <a:off x="138222" y="259493"/>
            <a:ext cx="8782493" cy="4330796"/>
          </a:xfrm>
        </p:spPr>
        <p:txBody>
          <a:bodyPr/>
          <a:lstStyle/>
          <a:p>
            <a:pPr marL="0" indent="0">
              <a:buNone/>
            </a:pPr>
            <a:r>
              <a:rPr lang="en-US" b="1" dirty="0">
                <a:solidFill>
                  <a:schemeClr val="accent2"/>
                </a:solidFill>
              </a:rPr>
              <a:t>At the present time, just searching for “Ansible” we can find learning modules such as these:</a:t>
            </a:r>
          </a:p>
          <a:p>
            <a:pPr marL="0" indent="0">
              <a:buNone/>
            </a:pPr>
            <a:endParaRPr lang="en-US" b="1" dirty="0">
              <a:solidFill>
                <a:schemeClr val="accent2"/>
              </a:solidFill>
            </a:endParaRPr>
          </a:p>
          <a:p>
            <a:r>
              <a:rPr lang="en-US" dirty="0"/>
              <a:t>Introduction to Ansible</a:t>
            </a:r>
          </a:p>
          <a:p>
            <a:r>
              <a:rPr lang="en-US" dirty="0"/>
              <a:t>Ansible Exploration</a:t>
            </a:r>
          </a:p>
          <a:p>
            <a:r>
              <a:rPr lang="en-US" dirty="0"/>
              <a:t>Introduction to ACI and Ansible</a:t>
            </a:r>
          </a:p>
          <a:p>
            <a:r>
              <a:rPr lang="en-US" dirty="0"/>
              <a:t>Cisco Secure Workload (Tetration) and Ansible</a:t>
            </a:r>
          </a:p>
          <a:p>
            <a:r>
              <a:rPr lang="en-US" dirty="0"/>
              <a:t>Using Ansible with Cisco DNAC</a:t>
            </a:r>
          </a:p>
          <a:p>
            <a:r>
              <a:rPr lang="en-US" u="sng" dirty="0">
                <a:hlinkClick r:id="rId3"/>
              </a:rPr>
              <a:t>Introduction to Ansible for IOS XE Configuration Management</a:t>
            </a:r>
            <a:endParaRPr lang="en-US" u="sng" dirty="0"/>
          </a:p>
          <a:p>
            <a:r>
              <a:rPr lang="en-US" dirty="0"/>
              <a:t>And more….</a:t>
            </a:r>
          </a:p>
          <a:p>
            <a:pPr lvl="1"/>
            <a:endParaRPr lang="en-US" dirty="0"/>
          </a:p>
          <a:p>
            <a:pPr lvl="1"/>
            <a:endParaRPr lang="en-US" dirty="0"/>
          </a:p>
        </p:txBody>
      </p:sp>
    </p:spTree>
    <p:extLst>
      <p:ext uri="{BB962C8B-B14F-4D97-AF65-F5344CB8AC3E}">
        <p14:creationId xmlns:p14="http://schemas.microsoft.com/office/powerpoint/2010/main" val="3827773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DevNet Sandboxes</a:t>
            </a:r>
          </a:p>
        </p:txBody>
      </p:sp>
    </p:spTree>
    <p:extLst>
      <p:ext uri="{BB962C8B-B14F-4D97-AF65-F5344CB8AC3E}">
        <p14:creationId xmlns:p14="http://schemas.microsoft.com/office/powerpoint/2010/main" val="3698427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6" name="Text Placeholder 1">
            <a:extLst>
              <a:ext uri="{FF2B5EF4-FFF2-40B4-BE49-F238E27FC236}">
                <a16:creationId xmlns:a16="http://schemas.microsoft.com/office/drawing/2014/main" id="{44F2911E-A3A1-7E87-99DE-3A73D188B029}"/>
              </a:ext>
            </a:extLst>
          </p:cNvPr>
          <p:cNvSpPr>
            <a:spLocks noGrp="1"/>
          </p:cNvSpPr>
          <p:nvPr>
            <p:ph sz="quarter" idx="11"/>
          </p:nvPr>
        </p:nvSpPr>
        <p:spPr>
          <a:xfrm>
            <a:off x="443484" y="177717"/>
            <a:ext cx="8257032" cy="4330796"/>
          </a:xfrm>
        </p:spPr>
        <p:txBody>
          <a:bodyPr/>
          <a:lstStyle/>
          <a:p>
            <a:pPr marL="0" indent="0">
              <a:buNone/>
            </a:pPr>
            <a:r>
              <a:rPr lang="en-US" dirty="0"/>
              <a:t>Some of the learning labs we have mentioned make use of the FREE DevNet sandboxes at </a:t>
            </a:r>
            <a:r>
              <a:rPr lang="en-US" sz="1800" dirty="0">
                <a:hlinkClick r:id="rId3"/>
              </a:rPr>
              <a:t>https://devnetsandbox.cisco.com/</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currently a reservable sandbox called ‘Identity Services Engine 3.2’, where you can learn how to make operational updates to ISE with Ansible. The APIs are used by our new Ansible modules to automate the provisioning of an ISE deployment:</a:t>
            </a:r>
          </a:p>
          <a:p>
            <a:pPr marL="0" indent="0" algn="ctr">
              <a:buNone/>
            </a:pPr>
            <a:r>
              <a:rPr lang="en-US" dirty="0"/>
              <a:t> </a:t>
            </a:r>
            <a:r>
              <a:rPr lang="en-US" sz="1800" dirty="0">
                <a:hlinkClick r:id="rId4"/>
              </a:rPr>
              <a:t>https://devnetsandbox.cisco.com/DevNet/catalog/ise-sandbox</a:t>
            </a:r>
            <a:endParaRPr lang="en-US" sz="1800" dirty="0"/>
          </a:p>
          <a:p>
            <a:pPr marL="0" indent="0">
              <a:buNone/>
            </a:pPr>
            <a:endParaRPr lang="en-US" dirty="0"/>
          </a:p>
        </p:txBody>
      </p:sp>
      <p:pic>
        <p:nvPicPr>
          <p:cNvPr id="1028" name="Picture 4">
            <a:extLst>
              <a:ext uri="{FF2B5EF4-FFF2-40B4-BE49-F238E27FC236}">
                <a16:creationId xmlns:a16="http://schemas.microsoft.com/office/drawing/2014/main" id="{DDD58FCC-DEF8-92CC-EB7F-1537A5B653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479" y="1018478"/>
            <a:ext cx="3661140" cy="185853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33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8" name="Title 1">
            <a:extLst>
              <a:ext uri="{FF2B5EF4-FFF2-40B4-BE49-F238E27FC236}">
                <a16:creationId xmlns:a16="http://schemas.microsoft.com/office/drawing/2014/main" id="{B298E37E-413B-7DE8-DF12-6465290B47F4}"/>
              </a:ext>
            </a:extLst>
          </p:cNvPr>
          <p:cNvSpPr>
            <a:spLocks noGrp="1"/>
          </p:cNvSpPr>
          <p:nvPr>
            <p:ph type="title"/>
          </p:nvPr>
        </p:nvSpPr>
        <p:spPr>
          <a:xfrm>
            <a:off x="443997" y="192024"/>
            <a:ext cx="8257032" cy="731520"/>
          </a:xfrm>
        </p:spPr>
        <p:txBody>
          <a:bodyPr/>
          <a:lstStyle/>
          <a:p>
            <a:pPr algn="ctr"/>
            <a:r>
              <a:rPr lang="en-US" dirty="0"/>
              <a:t>Speaker</a:t>
            </a:r>
          </a:p>
        </p:txBody>
      </p:sp>
      <p:sp>
        <p:nvSpPr>
          <p:cNvPr id="9" name="Content Placeholder 2">
            <a:extLst>
              <a:ext uri="{FF2B5EF4-FFF2-40B4-BE49-F238E27FC236}">
                <a16:creationId xmlns:a16="http://schemas.microsoft.com/office/drawing/2014/main" id="{775D5985-B3F1-CD49-BB01-5AA557BB00DF}"/>
              </a:ext>
            </a:extLst>
          </p:cNvPr>
          <p:cNvSpPr>
            <a:spLocks noGrp="1"/>
          </p:cNvSpPr>
          <p:nvPr>
            <p:ph sz="quarter" idx="11"/>
          </p:nvPr>
        </p:nvSpPr>
        <p:spPr>
          <a:xfrm>
            <a:off x="443997" y="1316736"/>
            <a:ext cx="8257032" cy="3273552"/>
          </a:xfrm>
        </p:spPr>
        <p:txBody>
          <a:bodyPr/>
          <a:lstStyle/>
          <a:p>
            <a:endParaRPr lang="en-US" dirty="0"/>
          </a:p>
          <a:p>
            <a:r>
              <a:rPr lang="en-US" dirty="0">
                <a:solidFill>
                  <a:schemeClr val="accent1"/>
                </a:solidFill>
              </a:rPr>
              <a:t>Developer Advocate</a:t>
            </a:r>
            <a:r>
              <a:rPr lang="en-US" dirty="0"/>
              <a:t> and </a:t>
            </a:r>
            <a:r>
              <a:rPr lang="en-US" dirty="0">
                <a:solidFill>
                  <a:schemeClr val="accent1"/>
                </a:solidFill>
              </a:rPr>
              <a:t>DevNet Engineer </a:t>
            </a:r>
            <a:r>
              <a:rPr lang="en-US" dirty="0"/>
              <a:t>at </a:t>
            </a:r>
            <a:r>
              <a:rPr lang="en-US" dirty="0">
                <a:solidFill>
                  <a:schemeClr val="accent1"/>
                </a:solidFill>
              </a:rPr>
              <a:t>Cisco DevNet</a:t>
            </a:r>
          </a:p>
          <a:p>
            <a:r>
              <a:rPr lang="en-US" dirty="0"/>
              <a:t>A Cisco </a:t>
            </a:r>
            <a:r>
              <a:rPr lang="en-US" dirty="0">
                <a:solidFill>
                  <a:schemeClr val="accent2"/>
                </a:solidFill>
              </a:rPr>
              <a:t>Code Exchange</a:t>
            </a:r>
            <a:r>
              <a:rPr lang="en-US" dirty="0"/>
              <a:t>, Cisco </a:t>
            </a:r>
            <a:r>
              <a:rPr lang="en-US" dirty="0">
                <a:solidFill>
                  <a:schemeClr val="accent2"/>
                </a:solidFill>
              </a:rPr>
              <a:t>Blogs</a:t>
            </a:r>
            <a:r>
              <a:rPr lang="en-US" dirty="0"/>
              <a:t>, and Cisco </a:t>
            </a:r>
            <a:r>
              <a:rPr lang="en-US" dirty="0">
                <a:solidFill>
                  <a:schemeClr val="accent2"/>
                </a:solidFill>
              </a:rPr>
              <a:t>Community</a:t>
            </a:r>
            <a:r>
              <a:rPr lang="en-US" dirty="0"/>
              <a:t> published </a:t>
            </a:r>
            <a:r>
              <a:rPr lang="en-US" dirty="0">
                <a:solidFill>
                  <a:schemeClr val="accent2"/>
                </a:solidFill>
              </a:rPr>
              <a:t>author</a:t>
            </a:r>
          </a:p>
          <a:p>
            <a:r>
              <a:rPr lang="en-US" dirty="0">
                <a:solidFill>
                  <a:schemeClr val="accent3"/>
                </a:solidFill>
              </a:rPr>
              <a:t>Co-creator</a:t>
            </a:r>
            <a:r>
              <a:rPr lang="en-US" dirty="0"/>
              <a:t> and </a:t>
            </a:r>
            <a:r>
              <a:rPr lang="en-US" dirty="0">
                <a:solidFill>
                  <a:schemeClr val="accent3"/>
                </a:solidFill>
              </a:rPr>
              <a:t>lead content developer </a:t>
            </a:r>
            <a:r>
              <a:rPr lang="en-US" dirty="0"/>
              <a:t>of the </a:t>
            </a:r>
            <a:r>
              <a:rPr lang="en-US" dirty="0">
                <a:solidFill>
                  <a:schemeClr val="accent3"/>
                </a:solidFill>
              </a:rPr>
              <a:t>‘DevOps Shop’ </a:t>
            </a:r>
            <a:r>
              <a:rPr lang="en-US" dirty="0"/>
              <a:t>video series</a:t>
            </a:r>
          </a:p>
          <a:p>
            <a:r>
              <a:rPr lang="en-US" dirty="0">
                <a:solidFill>
                  <a:schemeClr val="accent5"/>
                </a:solidFill>
              </a:rPr>
              <a:t>Certifications</a:t>
            </a:r>
            <a:r>
              <a:rPr lang="en-US" dirty="0"/>
              <a:t>: DevNet </a:t>
            </a:r>
            <a:r>
              <a:rPr lang="en-US" dirty="0">
                <a:solidFill>
                  <a:schemeClr val="accent5"/>
                </a:solidFill>
              </a:rPr>
              <a:t>Specialist – DevOps</a:t>
            </a:r>
            <a:r>
              <a:rPr lang="en-US" dirty="0"/>
              <a:t>, DevNet </a:t>
            </a:r>
            <a:r>
              <a:rPr lang="en-US" dirty="0">
                <a:solidFill>
                  <a:schemeClr val="accent5"/>
                </a:solidFill>
              </a:rPr>
              <a:t>Associate</a:t>
            </a:r>
            <a:r>
              <a:rPr lang="en-US" dirty="0"/>
              <a:t>, and Cisco Certified </a:t>
            </a:r>
            <a:r>
              <a:rPr lang="en-US" dirty="0">
                <a:solidFill>
                  <a:schemeClr val="accent5"/>
                </a:solidFill>
              </a:rPr>
              <a:t>Cyber Ops Associate</a:t>
            </a:r>
          </a:p>
        </p:txBody>
      </p:sp>
      <p:sp>
        <p:nvSpPr>
          <p:cNvPr id="10" name="Text Placeholder 3">
            <a:extLst>
              <a:ext uri="{FF2B5EF4-FFF2-40B4-BE49-F238E27FC236}">
                <a16:creationId xmlns:a16="http://schemas.microsoft.com/office/drawing/2014/main" id="{DC191B95-B628-6D92-B372-4F0C99A76978}"/>
              </a:ext>
            </a:extLst>
          </p:cNvPr>
          <p:cNvSpPr txBox="1">
            <a:spLocks/>
          </p:cNvSpPr>
          <p:nvPr/>
        </p:nvSpPr>
        <p:spPr>
          <a:xfrm>
            <a:off x="443997" y="858908"/>
            <a:ext cx="8266112" cy="38100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a:t>Alexander Stevenson</a:t>
            </a:r>
          </a:p>
        </p:txBody>
      </p:sp>
    </p:spTree>
    <p:extLst>
      <p:ext uri="{BB962C8B-B14F-4D97-AF65-F5344CB8AC3E}">
        <p14:creationId xmlns:p14="http://schemas.microsoft.com/office/powerpoint/2010/main" val="2107817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a:xfrm>
            <a:off x="624467" y="1600789"/>
            <a:ext cx="4103649" cy="1941922"/>
          </a:xfrm>
        </p:spPr>
        <p:txBody>
          <a:bodyPr/>
          <a:lstStyle/>
          <a:p>
            <a:r>
              <a:rPr lang="en-US" dirty="0"/>
              <a:t>Ansible-Projects</a:t>
            </a:r>
          </a:p>
        </p:txBody>
      </p:sp>
    </p:spTree>
    <p:extLst>
      <p:ext uri="{BB962C8B-B14F-4D97-AF65-F5344CB8AC3E}">
        <p14:creationId xmlns:p14="http://schemas.microsoft.com/office/powerpoint/2010/main" val="3627867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F8DA3E37-6907-0F15-D174-8C5B3AAE6287}"/>
              </a:ext>
            </a:extLst>
          </p:cNvPr>
          <p:cNvSpPr>
            <a:spLocks noGrp="1"/>
          </p:cNvSpPr>
          <p:nvPr>
            <p:ph sz="quarter" idx="11"/>
          </p:nvPr>
        </p:nvSpPr>
        <p:spPr>
          <a:xfrm>
            <a:off x="443484" y="160881"/>
            <a:ext cx="8257032" cy="4330796"/>
          </a:xfrm>
        </p:spPr>
        <p:txBody>
          <a:bodyPr/>
          <a:lstStyle/>
          <a:p>
            <a:pPr marL="0" indent="0">
              <a:buNone/>
            </a:pPr>
            <a:r>
              <a:rPr lang="en-US" dirty="0"/>
              <a:t>Most of the demos we’ve seen in this video involve the devices in the free DevNet Always On Sandboxes. For an extensive list of working Ansible files from IOS XE, as well as IOS XR, NX-OS, and ASA projects, including playbooks, variables, configs and scripts, check out the </a:t>
            </a:r>
            <a:r>
              <a:rPr lang="en-US" b="1" dirty="0">
                <a:solidFill>
                  <a:schemeClr val="accent2"/>
                </a:solidFill>
              </a:rPr>
              <a:t>Ansible-Projects</a:t>
            </a:r>
            <a:r>
              <a:rPr lang="en-US" dirty="0"/>
              <a:t> repo from Muhammad Rafi:</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hlinkClick r:id="rId3"/>
              </a:rPr>
              <a:t>https://github.com/muhammad-rafi/Ansible-Projects/</a:t>
            </a:r>
            <a:endParaRPr lang="en-US" dirty="0"/>
          </a:p>
          <a:p>
            <a:pPr marL="169863" lvl="1" indent="0">
              <a:buNone/>
            </a:pPr>
            <a:endParaRPr lang="en-US" dirty="0"/>
          </a:p>
          <a:p>
            <a:pPr lvl="1"/>
            <a:endParaRPr lang="en-US" dirty="0"/>
          </a:p>
          <a:p>
            <a:pPr lvl="1"/>
            <a:endParaRPr lang="en-US" dirty="0"/>
          </a:p>
          <a:p>
            <a:pPr lvl="1"/>
            <a:endParaRPr lang="en-US" dirty="0"/>
          </a:p>
        </p:txBody>
      </p:sp>
      <p:pic>
        <p:nvPicPr>
          <p:cNvPr id="3" name="Picture 2">
            <a:extLst>
              <a:ext uri="{FF2B5EF4-FFF2-40B4-BE49-F238E27FC236}">
                <a16:creationId xmlns:a16="http://schemas.microsoft.com/office/drawing/2014/main" id="{E3480EC1-0E8A-6001-865F-EA6F8472DF68}"/>
              </a:ext>
            </a:extLst>
          </p:cNvPr>
          <p:cNvPicPr>
            <a:picLocks noChangeAspect="1"/>
          </p:cNvPicPr>
          <p:nvPr/>
        </p:nvPicPr>
        <p:blipFill>
          <a:blip r:embed="rId4"/>
          <a:stretch>
            <a:fillRect/>
          </a:stretch>
        </p:blipFill>
        <p:spPr>
          <a:xfrm>
            <a:off x="2281518" y="1798700"/>
            <a:ext cx="4251698" cy="2422779"/>
          </a:xfrm>
          <a:prstGeom prst="rect">
            <a:avLst/>
          </a:prstGeom>
        </p:spPr>
      </p:pic>
    </p:spTree>
    <p:extLst>
      <p:ext uri="{BB962C8B-B14F-4D97-AF65-F5344CB8AC3E}">
        <p14:creationId xmlns:p14="http://schemas.microsoft.com/office/powerpoint/2010/main" val="874509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1912BEC-29C6-1FD2-2617-70611775ED9A}"/>
              </a:ext>
            </a:extLst>
          </p:cNvPr>
          <p:cNvSpPr txBox="1">
            <a:spLocks/>
          </p:cNvSpPr>
          <p:nvPr/>
        </p:nvSpPr>
        <p:spPr bwMode="white">
          <a:xfrm>
            <a:off x="366865" y="1249067"/>
            <a:ext cx="4063886" cy="23639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600" b="0" i="0" u="none" kern="1200" dirty="0">
                <a:solidFill>
                  <a:schemeClr val="bg2"/>
                </a:solidFill>
                <a:latin typeface="+mj-lt"/>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t>Cisco Code Exchange</a:t>
            </a:r>
          </a:p>
        </p:txBody>
      </p:sp>
    </p:spTree>
    <p:extLst>
      <p:ext uri="{BB962C8B-B14F-4D97-AF65-F5344CB8AC3E}">
        <p14:creationId xmlns:p14="http://schemas.microsoft.com/office/powerpoint/2010/main" val="4142919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58DA11F3-2AE3-76FB-4BB2-5CEE349A5ABC}"/>
              </a:ext>
            </a:extLst>
          </p:cNvPr>
          <p:cNvSpPr>
            <a:spLocks noGrp="1"/>
          </p:cNvSpPr>
          <p:nvPr>
            <p:ph sz="quarter" idx="11"/>
          </p:nvPr>
        </p:nvSpPr>
        <p:spPr>
          <a:xfrm>
            <a:off x="140116" y="125022"/>
            <a:ext cx="8562806" cy="4330796"/>
          </a:xfrm>
        </p:spPr>
        <p:txBody>
          <a:bodyPr/>
          <a:lstStyle/>
          <a:p>
            <a:pPr marL="0" indent="0">
              <a:buNone/>
            </a:pPr>
            <a:r>
              <a:rPr lang="en-US" b="1" dirty="0"/>
              <a:t>Cisco Code Exchange </a:t>
            </a:r>
            <a:r>
              <a:rPr lang="en-US" dirty="0"/>
              <a:t>is the place to discover code repositories related to Cisco technologies: </a:t>
            </a:r>
            <a:r>
              <a:rPr lang="en-US" sz="1800" dirty="0">
                <a:hlinkClick r:id="rId3"/>
              </a:rPr>
              <a:t>https://developer.cisco.com/codeexchange/</a:t>
            </a: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are currently 24 repos and counting there written entirely in Ansible, for you to use with technologies such as ISE, ACI, NSO, Tetration and more. And there are many more repos at Code Exchange which implement Ansible as part of the repo.</a:t>
            </a:r>
          </a:p>
          <a:p>
            <a:pPr marL="0" indent="0" algn="ctr">
              <a:buNone/>
            </a:pPr>
            <a:r>
              <a:rPr lang="en-US" sz="1800" dirty="0">
                <a:hlinkClick r:id="rId4"/>
              </a:rPr>
              <a:t>https://developer.cisco.com/codeexchange/search/?languages=Ansible</a:t>
            </a:r>
            <a:endParaRPr lang="en-US" sz="1800" dirty="0"/>
          </a:p>
          <a:p>
            <a:pPr marL="169863" lvl="1"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pic>
        <p:nvPicPr>
          <p:cNvPr id="3" name="Picture 2">
            <a:extLst>
              <a:ext uri="{FF2B5EF4-FFF2-40B4-BE49-F238E27FC236}">
                <a16:creationId xmlns:a16="http://schemas.microsoft.com/office/drawing/2014/main" id="{76609C94-C983-4131-C357-A6E5841A5EBC}"/>
              </a:ext>
            </a:extLst>
          </p:cNvPr>
          <p:cNvPicPr>
            <a:picLocks noChangeAspect="1"/>
          </p:cNvPicPr>
          <p:nvPr/>
        </p:nvPicPr>
        <p:blipFill>
          <a:blip r:embed="rId5"/>
          <a:stretch>
            <a:fillRect/>
          </a:stretch>
        </p:blipFill>
        <p:spPr>
          <a:xfrm>
            <a:off x="2821050" y="885111"/>
            <a:ext cx="2826715" cy="1938520"/>
          </a:xfrm>
          <a:prstGeom prst="rect">
            <a:avLst/>
          </a:prstGeom>
        </p:spPr>
      </p:pic>
    </p:spTree>
    <p:extLst>
      <p:ext uri="{BB962C8B-B14F-4D97-AF65-F5344CB8AC3E}">
        <p14:creationId xmlns:p14="http://schemas.microsoft.com/office/powerpoint/2010/main" val="3253418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2530EF-5C95-CA60-4E69-82E25F4FA522}"/>
              </a:ext>
            </a:extLst>
          </p:cNvPr>
          <p:cNvSpPr>
            <a:spLocks noGrp="1"/>
          </p:cNvSpPr>
          <p:nvPr>
            <p:ph type="title"/>
          </p:nvPr>
        </p:nvSpPr>
        <p:spPr>
          <a:xfrm>
            <a:off x="167250" y="1815155"/>
            <a:ext cx="4293238" cy="1513189"/>
          </a:xfrm>
        </p:spPr>
        <p:txBody>
          <a:bodyPr/>
          <a:lstStyle/>
          <a:p>
            <a:pPr algn="ctr"/>
            <a:r>
              <a:rPr lang="en-US" dirty="0"/>
              <a:t>DevOps Shop:</a:t>
            </a:r>
            <a:br>
              <a:rPr lang="en-US" dirty="0"/>
            </a:br>
            <a:br>
              <a:rPr lang="en-US" dirty="0"/>
            </a:br>
            <a:r>
              <a:rPr lang="en-US" i="1" dirty="0"/>
              <a:t>Intro to Ansible for Automation</a:t>
            </a:r>
            <a:endParaRPr lang="en-US" dirty="0"/>
          </a:p>
        </p:txBody>
      </p:sp>
    </p:spTree>
    <p:extLst>
      <p:ext uri="{BB962C8B-B14F-4D97-AF65-F5344CB8AC3E}">
        <p14:creationId xmlns:p14="http://schemas.microsoft.com/office/powerpoint/2010/main" val="3511678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DEVWKS-1700</a:t>
            </a:r>
          </a:p>
        </p:txBody>
      </p:sp>
      <p:sp>
        <p:nvSpPr>
          <p:cNvPr id="2" name="Text Placeholder 1">
            <a:extLst>
              <a:ext uri="{FF2B5EF4-FFF2-40B4-BE49-F238E27FC236}">
                <a16:creationId xmlns:a16="http://schemas.microsoft.com/office/drawing/2014/main" id="{C23053CC-1D0C-C2F6-BF71-705B9C0EDC1C}"/>
              </a:ext>
            </a:extLst>
          </p:cNvPr>
          <p:cNvSpPr>
            <a:spLocks noGrp="1"/>
          </p:cNvSpPr>
          <p:nvPr>
            <p:ph sz="quarter" idx="11"/>
          </p:nvPr>
        </p:nvSpPr>
        <p:spPr>
          <a:xfrm>
            <a:off x="443997" y="147918"/>
            <a:ext cx="8257032" cy="4612341"/>
          </a:xfrm>
        </p:spPr>
        <p:txBody>
          <a:bodyPr/>
          <a:lstStyle/>
          <a:p>
            <a:pPr marL="0" indent="0">
              <a:buNone/>
            </a:pPr>
            <a:r>
              <a:rPr lang="en-US" dirty="0"/>
              <a:t>The 7</a:t>
            </a:r>
            <a:r>
              <a:rPr lang="en-US" baseline="30000" dirty="0"/>
              <a:t>th</a:t>
            </a:r>
            <a:r>
              <a:rPr lang="en-US" dirty="0"/>
              <a:t> Edition of the </a:t>
            </a:r>
            <a:r>
              <a:rPr lang="en-US" dirty="0">
                <a:solidFill>
                  <a:schemeClr val="tx2"/>
                </a:solidFill>
              </a:rPr>
              <a:t>DevOps Shop </a:t>
            </a:r>
            <a:r>
              <a:rPr lang="en-US" dirty="0"/>
              <a:t>video series on the Cisco DevNet YouTube Channel is </a:t>
            </a:r>
            <a:r>
              <a:rPr lang="en-US" i="1" dirty="0"/>
              <a:t>Intro to Ansible for Automation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1800" dirty="0"/>
              <a:t>Check it out on the </a:t>
            </a:r>
            <a:r>
              <a:rPr lang="en-US" sz="1800" b="1" dirty="0"/>
              <a:t>Cisco Community</a:t>
            </a:r>
            <a:r>
              <a:rPr lang="en-US" sz="1800" dirty="0"/>
              <a:t>:</a:t>
            </a:r>
          </a:p>
          <a:p>
            <a:pPr marL="0" indent="0" algn="ctr">
              <a:buNone/>
            </a:pPr>
            <a:r>
              <a:rPr lang="en-US" sz="1800" dirty="0">
                <a:hlinkClick r:id="rId3"/>
              </a:rPr>
              <a:t>https://community.cisco.com/t5/devops-blogs/intro-to-ansible-for-automation-devops-shop/ba-p/4896115</a:t>
            </a:r>
            <a:endParaRPr lang="en-US" sz="1800" dirty="0"/>
          </a:p>
          <a:p>
            <a:pPr marL="0" indent="0" algn="ctr">
              <a:buNone/>
            </a:pPr>
            <a:endParaRPr lang="en-US" sz="1800" dirty="0"/>
          </a:p>
          <a:p>
            <a:pPr marL="0" indent="0" algn="ctr">
              <a:buNone/>
            </a:pPr>
            <a:r>
              <a:rPr lang="en-US" sz="1800" dirty="0"/>
              <a:t>Check it out on the </a:t>
            </a:r>
            <a:r>
              <a:rPr lang="en-US" sz="1800" b="1" dirty="0"/>
              <a:t>DevNet YouTube Channel</a:t>
            </a:r>
            <a:r>
              <a:rPr lang="en-US" sz="1800" dirty="0"/>
              <a:t>:</a:t>
            </a:r>
          </a:p>
          <a:p>
            <a:pPr marL="0" indent="0" algn="ctr">
              <a:buNone/>
            </a:pPr>
            <a:r>
              <a:rPr lang="en-US" sz="1800" dirty="0">
                <a:hlinkClick r:id="rId4"/>
              </a:rPr>
              <a:t>https://www.youtube.com/watch?v=2rDAziMChXs</a:t>
            </a:r>
            <a:endParaRPr lang="en-US" sz="1800" dirty="0"/>
          </a:p>
          <a:p>
            <a:pPr marL="0" indent="0">
              <a:buNone/>
            </a:pPr>
            <a:endParaRPr lang="en-US" dirty="0"/>
          </a:p>
          <a:p>
            <a:pPr lvl="1"/>
            <a:endParaRPr lang="en-US" dirty="0"/>
          </a:p>
          <a:p>
            <a:pPr marL="169863" lvl="1" indent="0">
              <a:buNone/>
            </a:pPr>
            <a:endParaRPr lang="en-US" dirty="0"/>
          </a:p>
          <a:p>
            <a:pPr lvl="1"/>
            <a:endParaRPr lang="en-US" dirty="0"/>
          </a:p>
          <a:p>
            <a:pPr lvl="1"/>
            <a:endParaRPr lang="en-US" dirty="0"/>
          </a:p>
          <a:p>
            <a:pPr lvl="1"/>
            <a:endParaRPr lang="en-US" dirty="0"/>
          </a:p>
        </p:txBody>
      </p:sp>
      <p:pic>
        <p:nvPicPr>
          <p:cNvPr id="3" name="Picture 2" descr="A person holding a computer&#10;&#10;Description automatically generated">
            <a:extLst>
              <a:ext uri="{FF2B5EF4-FFF2-40B4-BE49-F238E27FC236}">
                <a16:creationId xmlns:a16="http://schemas.microsoft.com/office/drawing/2014/main" id="{2DBA671A-F2B6-A6CE-2FA4-B34FF5FBF245}"/>
              </a:ext>
            </a:extLst>
          </p:cNvPr>
          <p:cNvPicPr>
            <a:picLocks noChangeAspect="1"/>
          </p:cNvPicPr>
          <p:nvPr/>
        </p:nvPicPr>
        <p:blipFill>
          <a:blip r:embed="rId5"/>
          <a:stretch>
            <a:fillRect/>
          </a:stretch>
        </p:blipFill>
        <p:spPr>
          <a:xfrm>
            <a:off x="3202787" y="918189"/>
            <a:ext cx="2738425" cy="1535899"/>
          </a:xfrm>
          <a:prstGeom prst="rect">
            <a:avLst/>
          </a:prstGeom>
        </p:spPr>
      </p:pic>
    </p:spTree>
    <p:extLst>
      <p:ext uri="{BB962C8B-B14F-4D97-AF65-F5344CB8AC3E}">
        <p14:creationId xmlns:p14="http://schemas.microsoft.com/office/powerpoint/2010/main" val="93941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300976" y="1657350"/>
            <a:ext cx="2945587" cy="1828800"/>
          </a:xfrm>
        </p:spPr>
        <p:txBody>
          <a:bodyPr/>
          <a:lstStyle/>
          <a:p>
            <a:r>
              <a:rPr lang="en-US" altLang="en-US" dirty="0"/>
              <a:t>Summary</a:t>
            </a:r>
          </a:p>
        </p:txBody>
      </p:sp>
      <p:sp>
        <p:nvSpPr>
          <p:cNvPr id="4" name="Footer Placeholder 3">
            <a:extLst>
              <a:ext uri="{FF2B5EF4-FFF2-40B4-BE49-F238E27FC236}">
                <a16:creationId xmlns:a16="http://schemas.microsoft.com/office/drawing/2014/main" id="{6C4D7E71-E54A-514B-8508-294033F75587}"/>
              </a:ext>
            </a:extLst>
          </p:cNvPr>
          <p:cNvSpPr>
            <a:spLocks noGrp="1"/>
          </p:cNvSpPr>
          <p:nvPr>
            <p:ph type="ftr" sz="quarter" idx="3"/>
          </p:nvPr>
        </p:nvSpPr>
        <p:spPr/>
        <p:txBody>
          <a:bodyPr/>
          <a:lstStyle/>
          <a:p>
            <a:pPr defTabSz="610744"/>
            <a:r>
              <a:rPr lang="en-US"/>
              <a:t>DEVWKS-1700</a:t>
            </a:r>
          </a:p>
        </p:txBody>
      </p:sp>
      <p:sp>
        <p:nvSpPr>
          <p:cNvPr id="7" name="Text Placeholder 2">
            <a:extLst>
              <a:ext uri="{FF2B5EF4-FFF2-40B4-BE49-F238E27FC236}">
                <a16:creationId xmlns:a16="http://schemas.microsoft.com/office/drawing/2014/main" id="{2B803F42-3A6F-167D-39FD-9498605405FF}"/>
              </a:ext>
            </a:extLst>
          </p:cNvPr>
          <p:cNvSpPr>
            <a:spLocks noGrp="1"/>
          </p:cNvSpPr>
          <p:nvPr>
            <p:ph type="body" sz="quarter" idx="10"/>
          </p:nvPr>
        </p:nvSpPr>
        <p:spPr>
          <a:xfrm>
            <a:off x="5097463" y="531812"/>
            <a:ext cx="3551237" cy="4059237"/>
          </a:xfrm>
        </p:spPr>
        <p:txBody>
          <a:bodyPr lIns="91440" rIns="91440" anchor="ctr" anchorCtr="0"/>
          <a:lstStyle/>
          <a:p>
            <a:pPr marL="350838" indent="-293688">
              <a:spcBef>
                <a:spcPts val="1113"/>
              </a:spcBef>
              <a:buClrTx/>
              <a:buFont typeface="Arial" charset="0"/>
              <a:buAutoNum type="arabicPeriod"/>
            </a:pPr>
            <a:r>
              <a:rPr lang="en-US" sz="1800" spc="-30" dirty="0"/>
              <a:t>Ansible is an </a:t>
            </a:r>
            <a:r>
              <a:rPr lang="en-US" sz="1800" spc="-30" dirty="0">
                <a:solidFill>
                  <a:schemeClr val="accent1"/>
                </a:solidFill>
              </a:rPr>
              <a:t>open-source, agentless automation tool </a:t>
            </a:r>
            <a:r>
              <a:rPr lang="en-US" sz="1800" spc="-30" dirty="0"/>
              <a:t>that can be leveraged for </a:t>
            </a:r>
            <a:r>
              <a:rPr lang="en-US" sz="1800" spc="-30" dirty="0">
                <a:solidFill>
                  <a:schemeClr val="accent1"/>
                </a:solidFill>
              </a:rPr>
              <a:t>network configuration management </a:t>
            </a:r>
            <a:r>
              <a:rPr lang="en-US" sz="1800" spc="-30" dirty="0"/>
              <a:t>functions. </a:t>
            </a:r>
          </a:p>
          <a:p>
            <a:pPr marL="350838" indent="-293688">
              <a:spcBef>
                <a:spcPts val="1113"/>
              </a:spcBef>
              <a:buClrTx/>
              <a:buFont typeface="Arial" charset="0"/>
              <a:buAutoNum type="arabicPeriod"/>
            </a:pPr>
            <a:r>
              <a:rPr lang="en-US" sz="1800" spc="-30" dirty="0"/>
              <a:t>Ansible-playbooks provides capabilities </a:t>
            </a:r>
            <a:r>
              <a:rPr lang="en-US" sz="1800" spc="-30" dirty="0">
                <a:solidFill>
                  <a:schemeClr val="accent2"/>
                </a:solidFill>
              </a:rPr>
              <a:t>to automate daily operations</a:t>
            </a:r>
            <a:r>
              <a:rPr lang="en-US" sz="1800" spc="-30" dirty="0"/>
              <a:t> tasks. </a:t>
            </a:r>
          </a:p>
          <a:p>
            <a:pPr marL="350838" indent="-293688">
              <a:spcBef>
                <a:spcPts val="1113"/>
              </a:spcBef>
              <a:buClrTx/>
              <a:buFont typeface="Arial" charset="0"/>
              <a:buAutoNum type="arabicPeriod"/>
            </a:pPr>
            <a:r>
              <a:rPr lang="en-US" sz="1800" spc="-30" dirty="0">
                <a:solidFill>
                  <a:schemeClr val="accent3"/>
                </a:solidFill>
              </a:rPr>
              <a:t>Automating repetitive tasks </a:t>
            </a:r>
            <a:r>
              <a:rPr lang="en-US" sz="1800" spc="-30" dirty="0"/>
              <a:t>with Ansible can </a:t>
            </a:r>
            <a:r>
              <a:rPr lang="en-US" sz="1800" spc="-30" dirty="0">
                <a:solidFill>
                  <a:schemeClr val="accent3"/>
                </a:solidFill>
              </a:rPr>
              <a:t>reduce OPEX costs and improve efficiency. </a:t>
            </a:r>
          </a:p>
          <a:p>
            <a:pPr marL="350838" indent="-293688">
              <a:spcBef>
                <a:spcPts val="1113"/>
              </a:spcBef>
              <a:buClrTx/>
              <a:buFont typeface="Arial" charset="0"/>
              <a:buAutoNum type="arabicPeriod"/>
            </a:pPr>
            <a:r>
              <a:rPr lang="en-US" sz="1800" spc="-30" dirty="0"/>
              <a:t>With </a:t>
            </a:r>
            <a:r>
              <a:rPr lang="en-US" sz="1800" spc="-30" dirty="0">
                <a:solidFill>
                  <a:schemeClr val="accent5"/>
                </a:solidFill>
              </a:rPr>
              <a:t>increasing support of modules</a:t>
            </a:r>
            <a:r>
              <a:rPr lang="en-US" sz="1800" spc="-30" dirty="0"/>
              <a:t>, it is possible to </a:t>
            </a:r>
            <a:r>
              <a:rPr lang="en-US" sz="1800" spc="-30" dirty="0">
                <a:solidFill>
                  <a:schemeClr val="accent5"/>
                </a:solidFill>
              </a:rPr>
              <a:t>automate even more network functions through Ansible</a:t>
            </a:r>
            <a:r>
              <a:rPr lang="en-US" sz="1800" spc="-30" dirty="0"/>
              <a:t>.</a:t>
            </a:r>
          </a:p>
          <a:p>
            <a:pPr marL="350838" indent="-293688">
              <a:spcBef>
                <a:spcPts val="1113"/>
              </a:spcBef>
              <a:buClrTx/>
              <a:buFont typeface="Arial" charset="0"/>
              <a:buAutoNum type="arabicPeriod"/>
            </a:pPr>
            <a:endParaRPr lang="en-US" sz="1800" spc="-30" dirty="0"/>
          </a:p>
        </p:txBody>
      </p:sp>
    </p:spTree>
    <p:extLst>
      <p:ext uri="{BB962C8B-B14F-4D97-AF65-F5344CB8AC3E}">
        <p14:creationId xmlns:p14="http://schemas.microsoft.com/office/powerpoint/2010/main" val="3430101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69C539BF-CD9F-00CF-F381-A53FAC474404}"/>
              </a:ext>
            </a:extLst>
          </p:cNvPr>
          <p:cNvSpPr>
            <a:spLocks noGrp="1"/>
          </p:cNvSpPr>
          <p:nvPr>
            <p:ph type="title"/>
          </p:nvPr>
        </p:nvSpPr>
        <p:spPr>
          <a:xfrm>
            <a:off x="443997" y="192024"/>
            <a:ext cx="8257032" cy="731520"/>
          </a:xfrm>
        </p:spPr>
        <p:txBody>
          <a:bodyPr/>
          <a:lstStyle/>
          <a:p>
            <a:r>
              <a:rPr lang="en-US" dirty="0"/>
              <a:t>What We’ve Learned Today…</a:t>
            </a:r>
          </a:p>
        </p:txBody>
      </p:sp>
      <p:sp>
        <p:nvSpPr>
          <p:cNvPr id="3" name="Text Placeholder 1">
            <a:extLst>
              <a:ext uri="{FF2B5EF4-FFF2-40B4-BE49-F238E27FC236}">
                <a16:creationId xmlns:a16="http://schemas.microsoft.com/office/drawing/2014/main" id="{FB5C229F-0C3D-648E-CB1F-8B095C72F1FE}"/>
              </a:ext>
            </a:extLst>
          </p:cNvPr>
          <p:cNvSpPr>
            <a:spLocks noGrp="1"/>
          </p:cNvSpPr>
          <p:nvPr>
            <p:ph sz="quarter" idx="11"/>
          </p:nvPr>
        </p:nvSpPr>
        <p:spPr>
          <a:xfrm>
            <a:off x="223284" y="1197864"/>
            <a:ext cx="8644269" cy="3392424"/>
          </a:xfrm>
        </p:spPr>
        <p:txBody>
          <a:bodyPr/>
          <a:lstStyle/>
          <a:p>
            <a:pPr marL="0" indent="0">
              <a:buNone/>
            </a:pPr>
            <a:r>
              <a:rPr lang="en-US" dirty="0"/>
              <a:t>…What Ansible is, its main components, and why automation is crucial</a:t>
            </a:r>
          </a:p>
          <a:p>
            <a:pPr marL="0" indent="0">
              <a:buNone/>
            </a:pPr>
            <a:r>
              <a:rPr lang="en-US" dirty="0"/>
              <a:t>…How to use Ansible to automate tedious tasks to achieve idempotency</a:t>
            </a:r>
          </a:p>
          <a:p>
            <a:pPr marL="0" indent="0">
              <a:buNone/>
            </a:pPr>
            <a:r>
              <a:rPr lang="en-US" dirty="0"/>
              <a:t>…Ansible can fetch files from GitHub and run commands to use them as well as perform cURL operations</a:t>
            </a:r>
          </a:p>
          <a:p>
            <a:pPr marL="0" indent="0">
              <a:buNone/>
            </a:pPr>
            <a:r>
              <a:rPr lang="en-US" dirty="0"/>
              <a:t>…How to troubleshoot Ansible operations with the verbose flags</a:t>
            </a:r>
          </a:p>
          <a:p>
            <a:pPr marL="0" indent="0">
              <a:buNone/>
            </a:pPr>
            <a:r>
              <a:rPr lang="en-US" dirty="0"/>
              <a:t>…Where to learn more, including the </a:t>
            </a:r>
            <a:r>
              <a:rPr lang="en-US" b="1" dirty="0"/>
              <a:t>DevNet Learning Labs </a:t>
            </a:r>
            <a:r>
              <a:rPr lang="en-US" dirty="0"/>
              <a:t>and </a:t>
            </a:r>
            <a:r>
              <a:rPr lang="en-US" b="1" dirty="0"/>
              <a:t>sandboxes</a:t>
            </a:r>
            <a:r>
              <a:rPr lang="en-US" dirty="0"/>
              <a:t>, as well as </a:t>
            </a:r>
            <a:r>
              <a:rPr lang="en-US" b="1" dirty="0"/>
              <a:t>Ansible-Projects</a:t>
            </a:r>
            <a:r>
              <a:rPr lang="en-US" dirty="0"/>
              <a:t> and </a:t>
            </a:r>
            <a:r>
              <a:rPr lang="en-US" b="1" dirty="0"/>
              <a:t>Cisco Code Exchange</a:t>
            </a:r>
            <a:r>
              <a:rPr lang="en-US" dirty="0"/>
              <a:t>.</a:t>
            </a:r>
          </a:p>
          <a:p>
            <a:pPr marL="0" indent="0">
              <a:buNone/>
            </a:pPr>
            <a:r>
              <a:rPr lang="en-US" dirty="0"/>
              <a:t>…How to access the </a:t>
            </a:r>
            <a:r>
              <a:rPr lang="en-US" b="1" dirty="0"/>
              <a:t>Intro to Ansible</a:t>
            </a:r>
            <a:r>
              <a:rPr lang="en-US" dirty="0"/>
              <a:t> video of the DevOps Shop series.</a:t>
            </a:r>
          </a:p>
        </p:txBody>
      </p:sp>
    </p:spTree>
    <p:extLst>
      <p:ext uri="{BB962C8B-B14F-4D97-AF65-F5344CB8AC3E}">
        <p14:creationId xmlns:p14="http://schemas.microsoft.com/office/powerpoint/2010/main" val="2945720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9" name="Title 2">
            <a:extLst>
              <a:ext uri="{FF2B5EF4-FFF2-40B4-BE49-F238E27FC236}">
                <a16:creationId xmlns:a16="http://schemas.microsoft.com/office/drawing/2014/main" id="{4282944A-81F1-CC1F-97EA-ED18DF8F9FCA}"/>
              </a:ext>
            </a:extLst>
          </p:cNvPr>
          <p:cNvSpPr>
            <a:spLocks noGrp="1"/>
          </p:cNvSpPr>
          <p:nvPr>
            <p:ph type="title"/>
          </p:nvPr>
        </p:nvSpPr>
        <p:spPr>
          <a:xfrm>
            <a:off x="443997" y="192024"/>
            <a:ext cx="8257032" cy="731520"/>
          </a:xfrm>
        </p:spPr>
        <p:txBody>
          <a:bodyPr/>
          <a:lstStyle/>
          <a:p>
            <a:r>
              <a:rPr lang="en-US" dirty="0"/>
              <a:t>Looking forward…</a:t>
            </a:r>
          </a:p>
        </p:txBody>
      </p:sp>
      <p:sp>
        <p:nvSpPr>
          <p:cNvPr id="10" name="Text Placeholder 1">
            <a:extLst>
              <a:ext uri="{FF2B5EF4-FFF2-40B4-BE49-F238E27FC236}">
                <a16:creationId xmlns:a16="http://schemas.microsoft.com/office/drawing/2014/main" id="{F6AF559F-D98F-B4CC-57A1-402AB3E59D55}"/>
              </a:ext>
            </a:extLst>
          </p:cNvPr>
          <p:cNvSpPr>
            <a:spLocks noGrp="1"/>
          </p:cNvSpPr>
          <p:nvPr>
            <p:ph sz="quarter" idx="11"/>
          </p:nvPr>
        </p:nvSpPr>
        <p:spPr>
          <a:xfrm>
            <a:off x="443997" y="1197864"/>
            <a:ext cx="8257032" cy="3392424"/>
          </a:xfrm>
        </p:spPr>
        <p:txBody>
          <a:bodyPr/>
          <a:lstStyle/>
          <a:p>
            <a:pPr marL="0" indent="0">
              <a:buNone/>
            </a:pPr>
            <a:r>
              <a:rPr lang="en-US" dirty="0"/>
              <a:t>Soon the question may not be be whether a human interacts with a device via CLI , Ansible, or other tool, but how humans can drive AI to program intent via human-readable prompts, and let the ‘machines’ figure out which models, schemas and CLI commands produce the desired intent.</a:t>
            </a:r>
          </a:p>
          <a:p>
            <a:pPr marL="0" indent="0">
              <a:buNone/>
            </a:pPr>
            <a:endParaRPr lang="en-US" dirty="0"/>
          </a:p>
          <a:p>
            <a:pPr marL="0" indent="0">
              <a:buNone/>
            </a:pPr>
            <a:r>
              <a:rPr lang="en-US" sz="1800" dirty="0"/>
              <a:t>- Mark Culverhouse, Principle Architect</a:t>
            </a:r>
          </a:p>
          <a:p>
            <a:pPr marL="0" indent="0">
              <a:buNone/>
            </a:pPr>
            <a:r>
              <a:rPr lang="en-US" sz="1800" dirty="0"/>
              <a:t>   Cisco Systems</a:t>
            </a:r>
          </a:p>
        </p:txBody>
      </p:sp>
    </p:spTree>
    <p:extLst>
      <p:ext uri="{BB962C8B-B14F-4D97-AF65-F5344CB8AC3E}">
        <p14:creationId xmlns:p14="http://schemas.microsoft.com/office/powerpoint/2010/main" val="2426481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91" y="1526448"/>
            <a:ext cx="4026090" cy="1941922"/>
          </a:xfrm>
        </p:spPr>
        <p:txBody>
          <a:bodyPr/>
          <a:lstStyle/>
          <a:p>
            <a:pPr algn="ctr"/>
            <a:r>
              <a:rPr lang="en-US" u="sng" dirty="0"/>
              <a:t>Addendum</a:t>
            </a:r>
            <a:r>
              <a:rPr lang="en-US" dirty="0"/>
              <a:t>:</a:t>
            </a:r>
            <a:br>
              <a:rPr lang="en-US" dirty="0"/>
            </a:br>
            <a:br>
              <a:rPr lang="en-US" dirty="0"/>
            </a:br>
            <a:br>
              <a:rPr lang="en-US" dirty="0"/>
            </a:br>
            <a:r>
              <a:rPr lang="en-US" sz="4000" b="1" dirty="0"/>
              <a:t>Ansible-Navigator</a:t>
            </a:r>
            <a:br>
              <a:rPr lang="en-US" dirty="0"/>
            </a:br>
            <a:br>
              <a:rPr lang="en-US" dirty="0"/>
            </a:br>
            <a:r>
              <a:rPr lang="en-US" sz="3600" dirty="0"/>
              <a:t>Future Ansible tool for your edification!</a:t>
            </a:r>
            <a:endParaRPr lang="en-US" dirty="0"/>
          </a:p>
        </p:txBody>
      </p:sp>
    </p:spTree>
    <p:extLst>
      <p:ext uri="{BB962C8B-B14F-4D97-AF65-F5344CB8AC3E}">
        <p14:creationId xmlns:p14="http://schemas.microsoft.com/office/powerpoint/2010/main" val="2266851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8" name="Title 1">
            <a:extLst>
              <a:ext uri="{FF2B5EF4-FFF2-40B4-BE49-F238E27FC236}">
                <a16:creationId xmlns:a16="http://schemas.microsoft.com/office/drawing/2014/main" id="{B298E37E-413B-7DE8-DF12-6465290B47F4}"/>
              </a:ext>
            </a:extLst>
          </p:cNvPr>
          <p:cNvSpPr>
            <a:spLocks noGrp="1"/>
          </p:cNvSpPr>
          <p:nvPr>
            <p:ph type="title"/>
          </p:nvPr>
        </p:nvSpPr>
        <p:spPr>
          <a:xfrm>
            <a:off x="443997" y="192024"/>
            <a:ext cx="8257032" cy="731520"/>
          </a:xfrm>
        </p:spPr>
        <p:txBody>
          <a:bodyPr/>
          <a:lstStyle/>
          <a:p>
            <a:pPr algn="ctr"/>
            <a:r>
              <a:rPr lang="en-US" dirty="0"/>
              <a:t>Speaker</a:t>
            </a:r>
          </a:p>
        </p:txBody>
      </p:sp>
      <p:sp>
        <p:nvSpPr>
          <p:cNvPr id="10" name="Text Placeholder 3">
            <a:extLst>
              <a:ext uri="{FF2B5EF4-FFF2-40B4-BE49-F238E27FC236}">
                <a16:creationId xmlns:a16="http://schemas.microsoft.com/office/drawing/2014/main" id="{DC191B95-B628-6D92-B372-4F0C99A76978}"/>
              </a:ext>
            </a:extLst>
          </p:cNvPr>
          <p:cNvSpPr txBox="1">
            <a:spLocks/>
          </p:cNvSpPr>
          <p:nvPr/>
        </p:nvSpPr>
        <p:spPr>
          <a:xfrm>
            <a:off x="443997" y="858908"/>
            <a:ext cx="8266112" cy="38100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a:t>Alexander Stevenson</a:t>
            </a:r>
          </a:p>
        </p:txBody>
      </p:sp>
      <p:sp>
        <p:nvSpPr>
          <p:cNvPr id="3" name="TextBox 2">
            <a:extLst>
              <a:ext uri="{FF2B5EF4-FFF2-40B4-BE49-F238E27FC236}">
                <a16:creationId xmlns:a16="http://schemas.microsoft.com/office/drawing/2014/main" id="{E5A52793-D7D3-DC42-1A86-4687D38D7A49}"/>
              </a:ext>
            </a:extLst>
          </p:cNvPr>
          <p:cNvSpPr txBox="1"/>
          <p:nvPr/>
        </p:nvSpPr>
        <p:spPr>
          <a:xfrm>
            <a:off x="4075964" y="53524"/>
            <a:ext cx="4572000" cy="276999"/>
          </a:xfrm>
          <a:prstGeom prst="rect">
            <a:avLst/>
          </a:prstGeom>
          <a:noFill/>
        </p:spPr>
        <p:txBody>
          <a:bodyPr wrap="square">
            <a:spAutoFit/>
          </a:bodyPr>
          <a:lstStyle/>
          <a:p>
            <a:r>
              <a:rPr lang="en-US" sz="1200" dirty="0"/>
              <a:t>(continued) </a:t>
            </a:r>
          </a:p>
        </p:txBody>
      </p:sp>
      <p:sp>
        <p:nvSpPr>
          <p:cNvPr id="7" name="Content Placeholder 2">
            <a:extLst>
              <a:ext uri="{FF2B5EF4-FFF2-40B4-BE49-F238E27FC236}">
                <a16:creationId xmlns:a16="http://schemas.microsoft.com/office/drawing/2014/main" id="{572D0E2D-1A8E-21D5-EEA6-8B85C38FFF41}"/>
              </a:ext>
            </a:extLst>
          </p:cNvPr>
          <p:cNvSpPr>
            <a:spLocks noGrp="1"/>
          </p:cNvSpPr>
          <p:nvPr>
            <p:ph sz="quarter" idx="11"/>
          </p:nvPr>
        </p:nvSpPr>
        <p:spPr>
          <a:xfrm>
            <a:off x="443997" y="1316736"/>
            <a:ext cx="8257032" cy="3273552"/>
          </a:xfrm>
        </p:spPr>
        <p:txBody>
          <a:bodyPr/>
          <a:lstStyle/>
          <a:p>
            <a:endParaRPr lang="en-US" dirty="0"/>
          </a:p>
          <a:p>
            <a:r>
              <a:rPr lang="en-US" dirty="0">
                <a:solidFill>
                  <a:schemeClr val="accent1"/>
                </a:solidFill>
              </a:rPr>
              <a:t>Four years at Cisco</a:t>
            </a:r>
            <a:r>
              <a:rPr lang="en-US" dirty="0"/>
              <a:t>, previously a </a:t>
            </a:r>
            <a:r>
              <a:rPr lang="en-US" dirty="0">
                <a:solidFill>
                  <a:schemeClr val="accent1"/>
                </a:solidFill>
              </a:rPr>
              <a:t>software engineer at Apple</a:t>
            </a:r>
          </a:p>
          <a:p>
            <a:r>
              <a:rPr lang="en-US" dirty="0"/>
              <a:t>Earned </a:t>
            </a:r>
            <a:r>
              <a:rPr lang="en-US" dirty="0">
                <a:solidFill>
                  <a:schemeClr val="accent2"/>
                </a:solidFill>
              </a:rPr>
              <a:t>M.Ed</a:t>
            </a:r>
            <a:r>
              <a:rPr lang="en-US" dirty="0"/>
              <a:t>, </a:t>
            </a:r>
            <a:r>
              <a:rPr lang="en-US" dirty="0">
                <a:solidFill>
                  <a:schemeClr val="accent2"/>
                </a:solidFill>
              </a:rPr>
              <a:t>B.Sc</a:t>
            </a:r>
            <a:r>
              <a:rPr lang="en-US" dirty="0"/>
              <a:t>. in </a:t>
            </a:r>
            <a:r>
              <a:rPr lang="en-US" dirty="0">
                <a:solidFill>
                  <a:schemeClr val="accent2"/>
                </a:solidFill>
              </a:rPr>
              <a:t>Network Systems</a:t>
            </a:r>
            <a:r>
              <a:rPr lang="en-US" dirty="0"/>
              <a:t>, and </a:t>
            </a:r>
            <a:r>
              <a:rPr lang="en-US" dirty="0">
                <a:solidFill>
                  <a:schemeClr val="accent2"/>
                </a:solidFill>
              </a:rPr>
              <a:t>Diploma in Full-Stack Software Engineering</a:t>
            </a:r>
          </a:p>
          <a:p>
            <a:r>
              <a:rPr lang="en-US" dirty="0"/>
              <a:t>Proud </a:t>
            </a:r>
            <a:r>
              <a:rPr lang="en-US" dirty="0">
                <a:solidFill>
                  <a:schemeClr val="accent5"/>
                </a:solidFill>
              </a:rPr>
              <a:t>cat custodian</a:t>
            </a:r>
          </a:p>
          <a:p>
            <a:endParaRPr lang="en-US" dirty="0"/>
          </a:p>
        </p:txBody>
      </p:sp>
      <p:pic>
        <p:nvPicPr>
          <p:cNvPr id="11" name="Picture 10" descr="A statue of a sphinx&#10;&#10;Description automatically generated">
            <a:extLst>
              <a:ext uri="{FF2B5EF4-FFF2-40B4-BE49-F238E27FC236}">
                <a16:creationId xmlns:a16="http://schemas.microsoft.com/office/drawing/2014/main" id="{BD33B1DC-4E07-7285-B005-6C476D1C30BB}"/>
              </a:ext>
            </a:extLst>
          </p:cNvPr>
          <p:cNvPicPr>
            <a:picLocks noChangeAspect="1"/>
          </p:cNvPicPr>
          <p:nvPr/>
        </p:nvPicPr>
        <p:blipFill>
          <a:blip r:embed="rId3"/>
          <a:stretch>
            <a:fillRect/>
          </a:stretch>
        </p:blipFill>
        <p:spPr>
          <a:xfrm>
            <a:off x="6454201" y="3194982"/>
            <a:ext cx="1534966" cy="1089610"/>
          </a:xfrm>
          <a:prstGeom prst="rect">
            <a:avLst/>
          </a:prstGeom>
        </p:spPr>
      </p:pic>
    </p:spTree>
    <p:extLst>
      <p:ext uri="{BB962C8B-B14F-4D97-AF65-F5344CB8AC3E}">
        <p14:creationId xmlns:p14="http://schemas.microsoft.com/office/powerpoint/2010/main" val="17768917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9" name="Title 2">
            <a:extLst>
              <a:ext uri="{FF2B5EF4-FFF2-40B4-BE49-F238E27FC236}">
                <a16:creationId xmlns:a16="http://schemas.microsoft.com/office/drawing/2014/main" id="{674E1603-6BFB-49C4-037A-4211323A68B5}"/>
              </a:ext>
            </a:extLst>
          </p:cNvPr>
          <p:cNvSpPr>
            <a:spLocks noGrp="1"/>
          </p:cNvSpPr>
          <p:nvPr>
            <p:ph type="title"/>
          </p:nvPr>
        </p:nvSpPr>
        <p:spPr>
          <a:xfrm>
            <a:off x="443997" y="192024"/>
            <a:ext cx="8257032" cy="731520"/>
          </a:xfrm>
        </p:spPr>
        <p:txBody>
          <a:bodyPr/>
          <a:lstStyle/>
          <a:p>
            <a:pPr algn="ctr"/>
            <a:br>
              <a:rPr lang="en-US" sz="3600" dirty="0"/>
            </a:br>
            <a:r>
              <a:rPr lang="en-US" sz="3600" dirty="0"/>
              <a:t>Ansible Navigator</a:t>
            </a:r>
          </a:p>
        </p:txBody>
      </p:sp>
      <p:sp>
        <p:nvSpPr>
          <p:cNvPr id="10" name="Text Placeholder 1">
            <a:extLst>
              <a:ext uri="{FF2B5EF4-FFF2-40B4-BE49-F238E27FC236}">
                <a16:creationId xmlns:a16="http://schemas.microsoft.com/office/drawing/2014/main" id="{4D414310-5B2C-B684-AF80-6CD86C6AA87E}"/>
              </a:ext>
            </a:extLst>
          </p:cNvPr>
          <p:cNvSpPr>
            <a:spLocks noGrp="1"/>
          </p:cNvSpPr>
          <p:nvPr>
            <p:ph sz="quarter" idx="11"/>
          </p:nvPr>
        </p:nvSpPr>
        <p:spPr>
          <a:xfrm>
            <a:off x="443997" y="1147665"/>
            <a:ext cx="8257032" cy="3453347"/>
          </a:xfrm>
        </p:spPr>
        <p:txBody>
          <a:bodyPr/>
          <a:lstStyle/>
          <a:p>
            <a:pPr marL="0" indent="0">
              <a:buNone/>
            </a:pPr>
            <a:r>
              <a:rPr lang="en-US" sz="2400" dirty="0"/>
              <a:t>“Considering the shift towards containerized execution of automation, automation development workflow and tooling that existed before Ansible Automation Platform 2 have had to be reimagined. In short, </a:t>
            </a:r>
            <a:r>
              <a:rPr lang="en-US" sz="2400" dirty="0">
                <a:solidFill>
                  <a:schemeClr val="accent1"/>
                </a:solidFill>
              </a:rPr>
              <a:t>ansible-navigator replaces ansible-playbook and other ansible-* command line utilities</a:t>
            </a:r>
            <a:r>
              <a:rPr lang="en-US" sz="2400" dirty="0"/>
              <a:t>.”</a:t>
            </a:r>
          </a:p>
          <a:p>
            <a:pPr marL="0" indent="0">
              <a:buNone/>
            </a:pPr>
            <a:endParaRPr lang="en-US" sz="2400" dirty="0"/>
          </a:p>
          <a:p>
            <a:pPr marL="0" indent="0">
              <a:buNone/>
            </a:pPr>
            <a:r>
              <a:rPr lang="en-US" sz="2400" dirty="0"/>
              <a:t>- RedHat Ansible</a:t>
            </a:r>
          </a:p>
        </p:txBody>
      </p:sp>
    </p:spTree>
    <p:extLst>
      <p:ext uri="{BB962C8B-B14F-4D97-AF65-F5344CB8AC3E}">
        <p14:creationId xmlns:p14="http://schemas.microsoft.com/office/powerpoint/2010/main" val="1475936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7FD7F990-3FC4-F6BC-786C-3B046ACFC4EC}"/>
              </a:ext>
            </a:extLst>
          </p:cNvPr>
          <p:cNvSpPr>
            <a:spLocks noGrp="1"/>
          </p:cNvSpPr>
          <p:nvPr>
            <p:ph type="title"/>
          </p:nvPr>
        </p:nvSpPr>
        <p:spPr>
          <a:xfrm>
            <a:off x="443997" y="192024"/>
            <a:ext cx="8257032" cy="731520"/>
          </a:xfrm>
        </p:spPr>
        <p:txBody>
          <a:bodyPr/>
          <a:lstStyle/>
          <a:p>
            <a:pPr algn="ctr"/>
            <a:r>
              <a:rPr lang="en-US" sz="3600" dirty="0"/>
              <a:t>Ansible Navigator</a:t>
            </a:r>
          </a:p>
        </p:txBody>
      </p:sp>
      <p:sp>
        <p:nvSpPr>
          <p:cNvPr id="3" name="Text Placeholder 1">
            <a:extLst>
              <a:ext uri="{FF2B5EF4-FFF2-40B4-BE49-F238E27FC236}">
                <a16:creationId xmlns:a16="http://schemas.microsoft.com/office/drawing/2014/main" id="{AB611E5E-2F9F-55A9-823D-C9ADAF85E00C}"/>
              </a:ext>
            </a:extLst>
          </p:cNvPr>
          <p:cNvSpPr>
            <a:spLocks noGrp="1"/>
          </p:cNvSpPr>
          <p:nvPr>
            <p:ph sz="quarter" idx="11"/>
          </p:nvPr>
        </p:nvSpPr>
        <p:spPr>
          <a:xfrm>
            <a:off x="443997" y="1649506"/>
            <a:ext cx="8257032" cy="2951506"/>
          </a:xfrm>
        </p:spPr>
        <p:txBody>
          <a:bodyPr/>
          <a:lstStyle/>
          <a:p>
            <a:pPr marL="0" indent="0">
              <a:buNone/>
            </a:pPr>
            <a:r>
              <a:rPr lang="en-US" sz="2400" dirty="0"/>
              <a:t>Ansible Navigator is a component of the Ansible Automation Platform (AAP) that provides a </a:t>
            </a:r>
            <a:r>
              <a:rPr lang="en-US" sz="2400" dirty="0">
                <a:solidFill>
                  <a:schemeClr val="accent1"/>
                </a:solidFill>
              </a:rPr>
              <a:t>graphical interface for working with Ansible</a:t>
            </a:r>
            <a:r>
              <a:rPr lang="en-US" sz="2400" dirty="0"/>
              <a:t>. It's designed to make it easier for users to interact with and navigate through Ansible content.</a:t>
            </a:r>
          </a:p>
          <a:p>
            <a:pPr marL="0" indent="0">
              <a:buNone/>
            </a:pPr>
            <a:endParaRPr lang="en-US" sz="2400" dirty="0"/>
          </a:p>
        </p:txBody>
      </p:sp>
    </p:spTree>
    <p:extLst>
      <p:ext uri="{BB962C8B-B14F-4D97-AF65-F5344CB8AC3E}">
        <p14:creationId xmlns:p14="http://schemas.microsoft.com/office/powerpoint/2010/main" val="456052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3368D13A-9B18-3261-AB21-9C07A47D6126}"/>
              </a:ext>
            </a:extLst>
          </p:cNvPr>
          <p:cNvSpPr>
            <a:spLocks noGrp="1"/>
          </p:cNvSpPr>
          <p:nvPr>
            <p:ph type="title"/>
          </p:nvPr>
        </p:nvSpPr>
        <p:spPr>
          <a:xfrm>
            <a:off x="443997" y="192024"/>
            <a:ext cx="8257032" cy="731520"/>
          </a:xfrm>
        </p:spPr>
        <p:txBody>
          <a:bodyPr/>
          <a:lstStyle/>
          <a:p>
            <a:pPr algn="ctr"/>
            <a:r>
              <a:rPr lang="en-US" dirty="0"/>
              <a:t>Key features of Ansible Navigator include:</a:t>
            </a:r>
          </a:p>
        </p:txBody>
      </p:sp>
      <p:sp>
        <p:nvSpPr>
          <p:cNvPr id="3" name="Text Placeholder 1">
            <a:extLst>
              <a:ext uri="{FF2B5EF4-FFF2-40B4-BE49-F238E27FC236}">
                <a16:creationId xmlns:a16="http://schemas.microsoft.com/office/drawing/2014/main" id="{722B58B3-148E-D605-B47E-9ADC338D4C8D}"/>
              </a:ext>
            </a:extLst>
          </p:cNvPr>
          <p:cNvSpPr>
            <a:spLocks noGrp="1"/>
          </p:cNvSpPr>
          <p:nvPr>
            <p:ph sz="quarter" idx="11"/>
          </p:nvPr>
        </p:nvSpPr>
        <p:spPr>
          <a:xfrm>
            <a:off x="443997" y="1197864"/>
            <a:ext cx="8257032" cy="3392424"/>
          </a:xfrm>
        </p:spPr>
        <p:txBody>
          <a:bodyPr/>
          <a:lstStyle/>
          <a:p>
            <a:r>
              <a:rPr lang="en-US" sz="1800" dirty="0">
                <a:solidFill>
                  <a:schemeClr val="accent1"/>
                </a:solidFill>
              </a:rPr>
              <a:t>Graphical Interface</a:t>
            </a:r>
            <a:r>
              <a:rPr lang="en-US" sz="1800" dirty="0"/>
              <a:t>: Ansible Navigator offers a </a:t>
            </a:r>
            <a:r>
              <a:rPr lang="en-US" sz="1800" dirty="0">
                <a:solidFill>
                  <a:schemeClr val="accent2"/>
                </a:solidFill>
              </a:rPr>
              <a:t>text-based graphical</a:t>
            </a:r>
            <a:r>
              <a:rPr lang="en-US" sz="1800" dirty="0"/>
              <a:t> </a:t>
            </a:r>
            <a:r>
              <a:rPr lang="en-US" sz="1800" dirty="0">
                <a:solidFill>
                  <a:schemeClr val="accent2"/>
                </a:solidFill>
              </a:rPr>
              <a:t>interface</a:t>
            </a:r>
            <a:r>
              <a:rPr lang="en-US" sz="1800" dirty="0"/>
              <a:t> that allows users to visually navigate and interact with Ansible content, making it more accessible for those who prefer graphical tools.</a:t>
            </a:r>
          </a:p>
          <a:p>
            <a:endParaRPr lang="en-US" sz="1800" dirty="0"/>
          </a:p>
          <a:p>
            <a:r>
              <a:rPr lang="en-US" sz="1800" dirty="0">
                <a:solidFill>
                  <a:schemeClr val="accent1"/>
                </a:solidFill>
              </a:rPr>
              <a:t>Content Browsing</a:t>
            </a:r>
            <a:r>
              <a:rPr lang="en-US" sz="1800" dirty="0"/>
              <a:t>: Users can </a:t>
            </a:r>
            <a:r>
              <a:rPr lang="en-US" sz="1800" dirty="0">
                <a:solidFill>
                  <a:schemeClr val="accent2"/>
                </a:solidFill>
              </a:rPr>
              <a:t>browse and explore Ansible content</a:t>
            </a:r>
            <a:r>
              <a:rPr lang="en-US" sz="1800" dirty="0"/>
              <a:t>, including collections, roles, and modules, in a structured and organized manner.</a:t>
            </a:r>
          </a:p>
          <a:p>
            <a:endParaRPr lang="en-US" sz="1800" dirty="0"/>
          </a:p>
          <a:p>
            <a:r>
              <a:rPr lang="en-US" sz="1800" dirty="0">
                <a:solidFill>
                  <a:schemeClr val="accent1"/>
                </a:solidFill>
              </a:rPr>
              <a:t>Documentation Integration</a:t>
            </a:r>
            <a:r>
              <a:rPr lang="en-US" sz="1800" dirty="0"/>
              <a:t>: Ansible Navigator </a:t>
            </a:r>
            <a:r>
              <a:rPr lang="en-US" sz="1800" dirty="0">
                <a:solidFill>
                  <a:schemeClr val="accent2"/>
                </a:solidFill>
              </a:rPr>
              <a:t>integrates Ansible documentation directly into the interface</a:t>
            </a:r>
            <a:r>
              <a:rPr lang="en-US" sz="1800" dirty="0"/>
              <a:t>, providing users with context-specific help and information as they work.</a:t>
            </a:r>
            <a:endParaRPr lang="en-US" sz="1800" dirty="0">
              <a:solidFill>
                <a:schemeClr val="accent1"/>
              </a:solidFill>
            </a:endParaRPr>
          </a:p>
        </p:txBody>
      </p:sp>
    </p:spTree>
    <p:extLst>
      <p:ext uri="{BB962C8B-B14F-4D97-AF65-F5344CB8AC3E}">
        <p14:creationId xmlns:p14="http://schemas.microsoft.com/office/powerpoint/2010/main" val="3302007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37F101B9-CEE2-CCB4-2A25-49A715D5B3A3}"/>
              </a:ext>
            </a:extLst>
          </p:cNvPr>
          <p:cNvSpPr>
            <a:spLocks noGrp="1"/>
          </p:cNvSpPr>
          <p:nvPr>
            <p:ph type="title"/>
          </p:nvPr>
        </p:nvSpPr>
        <p:spPr>
          <a:xfrm>
            <a:off x="443997" y="192024"/>
            <a:ext cx="8257032" cy="731520"/>
          </a:xfrm>
        </p:spPr>
        <p:txBody>
          <a:bodyPr/>
          <a:lstStyle/>
          <a:p>
            <a:pPr algn="ctr"/>
            <a:r>
              <a:rPr lang="en-US" dirty="0"/>
              <a:t>Key features of Ansible Navigator (continued):</a:t>
            </a:r>
          </a:p>
        </p:txBody>
      </p:sp>
      <p:sp>
        <p:nvSpPr>
          <p:cNvPr id="3" name="Text Placeholder 1">
            <a:extLst>
              <a:ext uri="{FF2B5EF4-FFF2-40B4-BE49-F238E27FC236}">
                <a16:creationId xmlns:a16="http://schemas.microsoft.com/office/drawing/2014/main" id="{3E1E44E7-C3A1-0B9C-43ED-4E8D4A111C90}"/>
              </a:ext>
            </a:extLst>
          </p:cNvPr>
          <p:cNvSpPr>
            <a:spLocks noGrp="1"/>
          </p:cNvSpPr>
          <p:nvPr>
            <p:ph sz="quarter" idx="11"/>
          </p:nvPr>
        </p:nvSpPr>
        <p:spPr>
          <a:xfrm>
            <a:off x="443997" y="1197864"/>
            <a:ext cx="8257032" cy="3392424"/>
          </a:xfrm>
        </p:spPr>
        <p:txBody>
          <a:bodyPr/>
          <a:lstStyle/>
          <a:p>
            <a:endParaRPr lang="en-US" sz="1800" dirty="0"/>
          </a:p>
          <a:p>
            <a:r>
              <a:rPr lang="en-US" sz="1800" dirty="0">
                <a:solidFill>
                  <a:schemeClr val="accent1"/>
                </a:solidFill>
              </a:rPr>
              <a:t>Workflow Support</a:t>
            </a:r>
            <a:r>
              <a:rPr lang="en-US" sz="1800" dirty="0"/>
              <a:t>: It </a:t>
            </a:r>
            <a:r>
              <a:rPr lang="en-US" sz="1800" dirty="0">
                <a:solidFill>
                  <a:schemeClr val="accent2"/>
                </a:solidFill>
              </a:rPr>
              <a:t>assists users in defining and running Ansible workflows</a:t>
            </a:r>
            <a:r>
              <a:rPr lang="en-US" sz="1800" dirty="0"/>
              <a:t>, making it easier to </a:t>
            </a:r>
            <a:r>
              <a:rPr lang="en-US" sz="1800" dirty="0">
                <a:solidFill>
                  <a:schemeClr val="accent2"/>
                </a:solidFill>
              </a:rPr>
              <a:t>manage complex automation tasks</a:t>
            </a:r>
            <a:r>
              <a:rPr lang="en-US" sz="1800" dirty="0"/>
              <a:t>.</a:t>
            </a:r>
          </a:p>
          <a:p>
            <a:endParaRPr lang="en-US" sz="1800" dirty="0"/>
          </a:p>
          <a:p>
            <a:r>
              <a:rPr lang="en-US" sz="1800" dirty="0">
                <a:solidFill>
                  <a:schemeClr val="accent1"/>
                </a:solidFill>
              </a:rPr>
              <a:t>Job Execution</a:t>
            </a:r>
            <a:r>
              <a:rPr lang="en-US" sz="1800" dirty="0"/>
              <a:t>: Ansible Navigator allows users to </a:t>
            </a:r>
            <a:r>
              <a:rPr lang="en-US" sz="1800" dirty="0">
                <a:solidFill>
                  <a:schemeClr val="accent2"/>
                </a:solidFill>
              </a:rPr>
              <a:t>execute Ansible jobs directly from the interface</a:t>
            </a:r>
            <a:r>
              <a:rPr lang="en-US" sz="1800" dirty="0"/>
              <a:t>, providing a </a:t>
            </a:r>
            <a:r>
              <a:rPr lang="en-US" sz="1800" dirty="0">
                <a:solidFill>
                  <a:schemeClr val="accent2"/>
                </a:solidFill>
              </a:rPr>
              <a:t>streamlined workflow for managing automation tasks</a:t>
            </a:r>
            <a:r>
              <a:rPr lang="en-US" sz="1800" dirty="0"/>
              <a:t>.</a:t>
            </a:r>
            <a:endParaRPr lang="en-US" sz="1800" dirty="0">
              <a:solidFill>
                <a:schemeClr val="accent1"/>
              </a:solidFill>
            </a:endParaRPr>
          </a:p>
        </p:txBody>
      </p:sp>
    </p:spTree>
    <p:extLst>
      <p:ext uri="{BB962C8B-B14F-4D97-AF65-F5344CB8AC3E}">
        <p14:creationId xmlns:p14="http://schemas.microsoft.com/office/powerpoint/2010/main" val="3633405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AF9B937B-36FF-1F0A-96C1-F0B9589E5496}"/>
              </a:ext>
            </a:extLst>
          </p:cNvPr>
          <p:cNvSpPr>
            <a:spLocks noGrp="1"/>
          </p:cNvSpPr>
          <p:nvPr>
            <p:ph type="title"/>
          </p:nvPr>
        </p:nvSpPr>
        <p:spPr>
          <a:xfrm>
            <a:off x="443997" y="192024"/>
            <a:ext cx="8257032" cy="731520"/>
          </a:xfrm>
        </p:spPr>
        <p:txBody>
          <a:bodyPr/>
          <a:lstStyle/>
          <a:p>
            <a:pPr algn="ctr"/>
            <a:r>
              <a:rPr lang="en-US" dirty="0"/>
              <a:t>Installing Ansible Navigator</a:t>
            </a:r>
          </a:p>
        </p:txBody>
      </p:sp>
      <p:sp>
        <p:nvSpPr>
          <p:cNvPr id="3" name="Text Placeholder 1">
            <a:extLst>
              <a:ext uri="{FF2B5EF4-FFF2-40B4-BE49-F238E27FC236}">
                <a16:creationId xmlns:a16="http://schemas.microsoft.com/office/drawing/2014/main" id="{025C616E-98B1-DEA8-D117-FA4856B81A32}"/>
              </a:ext>
            </a:extLst>
          </p:cNvPr>
          <p:cNvSpPr>
            <a:spLocks noGrp="1"/>
          </p:cNvSpPr>
          <p:nvPr>
            <p:ph sz="quarter" idx="11"/>
          </p:nvPr>
        </p:nvSpPr>
        <p:spPr>
          <a:xfrm>
            <a:off x="443997" y="1104900"/>
            <a:ext cx="8257032" cy="3485388"/>
          </a:xfrm>
        </p:spPr>
        <p:txBody>
          <a:bodyPr/>
          <a:lstStyle/>
          <a:p>
            <a:pPr marL="0" indent="0" algn="ctr">
              <a:buNone/>
            </a:pPr>
            <a:r>
              <a:rPr lang="en-US" sz="2400" dirty="0"/>
              <a:t>pip3 install 'ansible-navigator[ansible-core]'</a:t>
            </a:r>
          </a:p>
        </p:txBody>
      </p:sp>
      <p:pic>
        <p:nvPicPr>
          <p:cNvPr id="5" name="Picture 4">
            <a:extLst>
              <a:ext uri="{FF2B5EF4-FFF2-40B4-BE49-F238E27FC236}">
                <a16:creationId xmlns:a16="http://schemas.microsoft.com/office/drawing/2014/main" id="{38BBEC2E-56FD-7477-52F3-5472F3D6E52F}"/>
              </a:ext>
            </a:extLst>
          </p:cNvPr>
          <p:cNvPicPr>
            <a:picLocks noChangeAspect="1"/>
          </p:cNvPicPr>
          <p:nvPr/>
        </p:nvPicPr>
        <p:blipFill>
          <a:blip r:embed="rId3"/>
          <a:stretch>
            <a:fillRect/>
          </a:stretch>
        </p:blipFill>
        <p:spPr>
          <a:xfrm>
            <a:off x="1803252" y="1678522"/>
            <a:ext cx="5306785" cy="3202370"/>
          </a:xfrm>
          <a:prstGeom prst="rect">
            <a:avLst/>
          </a:prstGeom>
        </p:spPr>
      </p:pic>
    </p:spTree>
    <p:extLst>
      <p:ext uri="{BB962C8B-B14F-4D97-AF65-F5344CB8AC3E}">
        <p14:creationId xmlns:p14="http://schemas.microsoft.com/office/powerpoint/2010/main" val="1745690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5A93D73B-B688-84B2-36AC-749411E45FC3}"/>
              </a:ext>
            </a:extLst>
          </p:cNvPr>
          <p:cNvSpPr>
            <a:spLocks noGrp="1"/>
          </p:cNvSpPr>
          <p:nvPr>
            <p:ph type="title"/>
          </p:nvPr>
        </p:nvSpPr>
        <p:spPr>
          <a:xfrm>
            <a:off x="443997" y="192024"/>
            <a:ext cx="8257032" cy="731520"/>
          </a:xfrm>
        </p:spPr>
        <p:txBody>
          <a:bodyPr/>
          <a:lstStyle/>
          <a:p>
            <a:pPr algn="ctr"/>
            <a:r>
              <a:rPr lang="en-US" dirty="0"/>
              <a:t>Ansible Navigator – help menu</a:t>
            </a:r>
          </a:p>
        </p:txBody>
      </p:sp>
      <p:sp>
        <p:nvSpPr>
          <p:cNvPr id="3" name="Text Placeholder 1">
            <a:extLst>
              <a:ext uri="{FF2B5EF4-FFF2-40B4-BE49-F238E27FC236}">
                <a16:creationId xmlns:a16="http://schemas.microsoft.com/office/drawing/2014/main" id="{FFDBFA3F-7980-1ADF-C243-B878C11110A4}"/>
              </a:ext>
            </a:extLst>
          </p:cNvPr>
          <p:cNvSpPr>
            <a:spLocks noGrp="1"/>
          </p:cNvSpPr>
          <p:nvPr>
            <p:ph sz="quarter" idx="11"/>
          </p:nvPr>
        </p:nvSpPr>
        <p:spPr>
          <a:xfrm>
            <a:off x="443997" y="1104138"/>
            <a:ext cx="8257032" cy="3486150"/>
          </a:xfrm>
        </p:spPr>
        <p:txBody>
          <a:bodyPr/>
          <a:lstStyle/>
          <a:p>
            <a:pPr marL="0" indent="0" algn="ctr">
              <a:buNone/>
            </a:pPr>
            <a:r>
              <a:rPr lang="en-US" sz="2400" dirty="0"/>
              <a:t>ansible-navigator --help</a:t>
            </a:r>
          </a:p>
        </p:txBody>
      </p:sp>
      <p:pic>
        <p:nvPicPr>
          <p:cNvPr id="5" name="Picture 4">
            <a:extLst>
              <a:ext uri="{FF2B5EF4-FFF2-40B4-BE49-F238E27FC236}">
                <a16:creationId xmlns:a16="http://schemas.microsoft.com/office/drawing/2014/main" id="{B2593AD9-ECD7-5B10-2011-C996CEF14C56}"/>
              </a:ext>
            </a:extLst>
          </p:cNvPr>
          <p:cNvPicPr>
            <a:picLocks noChangeAspect="1"/>
          </p:cNvPicPr>
          <p:nvPr/>
        </p:nvPicPr>
        <p:blipFill>
          <a:blip r:embed="rId3"/>
          <a:stretch>
            <a:fillRect/>
          </a:stretch>
        </p:blipFill>
        <p:spPr>
          <a:xfrm>
            <a:off x="2700509" y="1657350"/>
            <a:ext cx="3742982" cy="3113532"/>
          </a:xfrm>
          <a:prstGeom prst="rect">
            <a:avLst/>
          </a:prstGeom>
        </p:spPr>
      </p:pic>
    </p:spTree>
    <p:extLst>
      <p:ext uri="{BB962C8B-B14F-4D97-AF65-F5344CB8AC3E}">
        <p14:creationId xmlns:p14="http://schemas.microsoft.com/office/powerpoint/2010/main" val="2135565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989A063D-DD4A-9BB0-9F4E-46EC4024EFC9}"/>
              </a:ext>
            </a:extLst>
          </p:cNvPr>
          <p:cNvSpPr>
            <a:spLocks noGrp="1"/>
          </p:cNvSpPr>
          <p:nvPr>
            <p:ph type="title"/>
          </p:nvPr>
        </p:nvSpPr>
        <p:spPr>
          <a:xfrm>
            <a:off x="443997" y="192024"/>
            <a:ext cx="8257032" cy="731520"/>
          </a:xfrm>
        </p:spPr>
        <p:txBody>
          <a:bodyPr/>
          <a:lstStyle/>
          <a:p>
            <a:pPr algn="ctr"/>
            <a:r>
              <a:rPr lang="en-US" dirty="0"/>
              <a:t>Getting Started with Ansible Navigator</a:t>
            </a:r>
          </a:p>
        </p:txBody>
      </p:sp>
      <p:sp>
        <p:nvSpPr>
          <p:cNvPr id="3" name="Text Placeholder 1">
            <a:extLst>
              <a:ext uri="{FF2B5EF4-FFF2-40B4-BE49-F238E27FC236}">
                <a16:creationId xmlns:a16="http://schemas.microsoft.com/office/drawing/2014/main" id="{B5F525EE-3434-32BB-F74B-D570D3D83A00}"/>
              </a:ext>
            </a:extLst>
          </p:cNvPr>
          <p:cNvSpPr>
            <a:spLocks noGrp="1"/>
          </p:cNvSpPr>
          <p:nvPr>
            <p:ph sz="quarter" idx="11"/>
          </p:nvPr>
        </p:nvSpPr>
        <p:spPr>
          <a:xfrm>
            <a:off x="443484" y="1206006"/>
            <a:ext cx="8257032" cy="3392424"/>
          </a:xfrm>
        </p:spPr>
        <p:txBody>
          <a:bodyPr/>
          <a:lstStyle/>
          <a:p>
            <a:r>
              <a:rPr lang="en-US" sz="1800" dirty="0"/>
              <a:t>By default, ansible-navigator uses a container runtime (</a:t>
            </a:r>
            <a:r>
              <a:rPr lang="en-US" sz="1800" dirty="0">
                <a:solidFill>
                  <a:schemeClr val="accent1"/>
                </a:solidFill>
              </a:rPr>
              <a:t>podman</a:t>
            </a:r>
            <a:r>
              <a:rPr lang="en-US" sz="1800" dirty="0"/>
              <a:t> or </a:t>
            </a:r>
            <a:r>
              <a:rPr lang="en-US" sz="1800" b="1" dirty="0">
                <a:solidFill>
                  <a:schemeClr val="accent1"/>
                </a:solidFill>
              </a:rPr>
              <a:t>docker</a:t>
            </a:r>
            <a:r>
              <a:rPr lang="en-US" sz="1800" dirty="0"/>
              <a:t>, whichever it finds first) and runs Ansible within an execution environment (a pre-built container image which includes ansible-core along with a set of Ansible collections.)</a:t>
            </a:r>
          </a:p>
          <a:p>
            <a:endParaRPr lang="en-US" sz="1800" dirty="0"/>
          </a:p>
          <a:p>
            <a:r>
              <a:rPr lang="en-US" sz="1800" dirty="0"/>
              <a:t>This default behavior can be disabled by starting ansible-navigator with --execution-environment false. In this case, Ansible and any collections needed must be installed manually on the system.</a:t>
            </a:r>
          </a:p>
          <a:p>
            <a:endParaRPr lang="en-US" sz="1800" dirty="0"/>
          </a:p>
          <a:p>
            <a:r>
              <a:rPr lang="en-US" sz="1800" dirty="0"/>
              <a:t>Additional Linux, macOS and Windows with WSL2 installation instructions are available at </a:t>
            </a:r>
            <a:r>
              <a:rPr lang="en-US" sz="1800" dirty="0">
                <a:hlinkClick r:id="rId3"/>
              </a:rPr>
              <a:t>https://ansible.readthedocs.io/projects/navigator/installation/</a:t>
            </a:r>
            <a:endParaRPr lang="en-US" sz="1800" dirty="0">
              <a:solidFill>
                <a:schemeClr val="accent1"/>
              </a:solidFill>
            </a:endParaRPr>
          </a:p>
        </p:txBody>
      </p:sp>
    </p:spTree>
    <p:extLst>
      <p:ext uri="{BB962C8B-B14F-4D97-AF65-F5344CB8AC3E}">
        <p14:creationId xmlns:p14="http://schemas.microsoft.com/office/powerpoint/2010/main" val="1161113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DF56CDAF-EC8D-8F44-8D76-1FE49C6E7502}"/>
              </a:ext>
            </a:extLst>
          </p:cNvPr>
          <p:cNvSpPr>
            <a:spLocks noGrp="1"/>
          </p:cNvSpPr>
          <p:nvPr>
            <p:ph type="title"/>
          </p:nvPr>
        </p:nvSpPr>
        <p:spPr>
          <a:xfrm>
            <a:off x="443997" y="192024"/>
            <a:ext cx="8257032" cy="731520"/>
          </a:xfrm>
        </p:spPr>
        <p:txBody>
          <a:bodyPr/>
          <a:lstStyle/>
          <a:p>
            <a:pPr algn="ctr"/>
            <a:r>
              <a:rPr lang="en-US" dirty="0"/>
              <a:t>Ansible Navigator ~ Welcome Page</a:t>
            </a:r>
          </a:p>
        </p:txBody>
      </p:sp>
      <p:sp>
        <p:nvSpPr>
          <p:cNvPr id="3" name="Text Placeholder 1">
            <a:extLst>
              <a:ext uri="{FF2B5EF4-FFF2-40B4-BE49-F238E27FC236}">
                <a16:creationId xmlns:a16="http://schemas.microsoft.com/office/drawing/2014/main" id="{F4700885-189B-FDDE-7790-D9C22A705D82}"/>
              </a:ext>
            </a:extLst>
          </p:cNvPr>
          <p:cNvSpPr>
            <a:spLocks noGrp="1"/>
          </p:cNvSpPr>
          <p:nvPr>
            <p:ph sz="quarter" idx="11"/>
          </p:nvPr>
        </p:nvSpPr>
        <p:spPr>
          <a:xfrm>
            <a:off x="443484" y="1206006"/>
            <a:ext cx="8257032" cy="3392424"/>
          </a:xfrm>
        </p:spPr>
        <p:txBody>
          <a:bodyPr/>
          <a:lstStyle/>
          <a:p>
            <a:r>
              <a:rPr lang="en-US" sz="1800" dirty="0"/>
              <a:t>When running </a:t>
            </a:r>
            <a:r>
              <a:rPr lang="en-US" sz="1800" b="1" i="1" dirty="0"/>
              <a:t>ansible-navigator</a:t>
            </a:r>
            <a:r>
              <a:rPr lang="en-US" sz="1800" dirty="0"/>
              <a:t> with no arguments, you will be presented with the welcome page. From this page, you can run playbooks, browse collections, explore inventories, read Ansible documentation, and more.</a:t>
            </a:r>
          </a:p>
        </p:txBody>
      </p:sp>
      <p:pic>
        <p:nvPicPr>
          <p:cNvPr id="5" name="Picture 4">
            <a:extLst>
              <a:ext uri="{FF2B5EF4-FFF2-40B4-BE49-F238E27FC236}">
                <a16:creationId xmlns:a16="http://schemas.microsoft.com/office/drawing/2014/main" id="{AD7B062C-9072-5F99-A33C-86D53F16F291}"/>
              </a:ext>
            </a:extLst>
          </p:cNvPr>
          <p:cNvPicPr>
            <a:picLocks noChangeAspect="1"/>
          </p:cNvPicPr>
          <p:nvPr/>
        </p:nvPicPr>
        <p:blipFill>
          <a:blip r:embed="rId3"/>
          <a:stretch>
            <a:fillRect/>
          </a:stretch>
        </p:blipFill>
        <p:spPr>
          <a:xfrm>
            <a:off x="1389888" y="2137535"/>
            <a:ext cx="6062472" cy="2635132"/>
          </a:xfrm>
          <a:prstGeom prst="rect">
            <a:avLst/>
          </a:prstGeom>
        </p:spPr>
      </p:pic>
    </p:spTree>
    <p:extLst>
      <p:ext uri="{BB962C8B-B14F-4D97-AF65-F5344CB8AC3E}">
        <p14:creationId xmlns:p14="http://schemas.microsoft.com/office/powerpoint/2010/main" val="2473334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994AB2FC-D56E-2AAE-3211-E0173815FF67}"/>
              </a:ext>
            </a:extLst>
          </p:cNvPr>
          <p:cNvSpPr>
            <a:spLocks noGrp="1"/>
          </p:cNvSpPr>
          <p:nvPr>
            <p:ph type="title"/>
          </p:nvPr>
        </p:nvSpPr>
        <p:spPr>
          <a:xfrm>
            <a:off x="443997" y="192024"/>
            <a:ext cx="8257032" cy="731520"/>
          </a:xfrm>
        </p:spPr>
        <p:txBody>
          <a:bodyPr/>
          <a:lstStyle/>
          <a:p>
            <a:pPr algn="ctr"/>
            <a:r>
              <a:rPr lang="en-US" dirty="0"/>
              <a:t>Ansible Navigator ~ Welcome Page :help</a:t>
            </a:r>
          </a:p>
        </p:txBody>
      </p:sp>
      <p:sp>
        <p:nvSpPr>
          <p:cNvPr id="3" name="Text Placeholder 1">
            <a:extLst>
              <a:ext uri="{FF2B5EF4-FFF2-40B4-BE49-F238E27FC236}">
                <a16:creationId xmlns:a16="http://schemas.microsoft.com/office/drawing/2014/main" id="{A58ABC3A-AF1A-982A-527A-23A8EF712904}"/>
              </a:ext>
            </a:extLst>
          </p:cNvPr>
          <p:cNvSpPr>
            <a:spLocks noGrp="1"/>
          </p:cNvSpPr>
          <p:nvPr>
            <p:ph sz="quarter" idx="11"/>
          </p:nvPr>
        </p:nvSpPr>
        <p:spPr>
          <a:xfrm>
            <a:off x="443484" y="1206006"/>
            <a:ext cx="8257032" cy="3392424"/>
          </a:xfrm>
        </p:spPr>
        <p:txBody>
          <a:bodyPr/>
          <a:lstStyle/>
          <a:p>
            <a:r>
              <a:rPr lang="en-US" sz="1800" dirty="0"/>
              <a:t>A full list of key bindings can be viewed by typing :help.</a:t>
            </a:r>
          </a:p>
        </p:txBody>
      </p:sp>
      <p:pic>
        <p:nvPicPr>
          <p:cNvPr id="5" name="Picture 4">
            <a:extLst>
              <a:ext uri="{FF2B5EF4-FFF2-40B4-BE49-F238E27FC236}">
                <a16:creationId xmlns:a16="http://schemas.microsoft.com/office/drawing/2014/main" id="{621F4B03-5566-2594-6C55-9391427022A2}"/>
              </a:ext>
            </a:extLst>
          </p:cNvPr>
          <p:cNvPicPr>
            <a:picLocks noChangeAspect="1"/>
          </p:cNvPicPr>
          <p:nvPr/>
        </p:nvPicPr>
        <p:blipFill>
          <a:blip r:embed="rId3"/>
          <a:stretch>
            <a:fillRect/>
          </a:stretch>
        </p:blipFill>
        <p:spPr>
          <a:xfrm>
            <a:off x="1901953" y="1672155"/>
            <a:ext cx="4974336" cy="3067506"/>
          </a:xfrm>
          <a:prstGeom prst="rect">
            <a:avLst/>
          </a:prstGeom>
        </p:spPr>
      </p:pic>
    </p:spTree>
    <p:extLst>
      <p:ext uri="{BB962C8B-B14F-4D97-AF65-F5344CB8AC3E}">
        <p14:creationId xmlns:p14="http://schemas.microsoft.com/office/powerpoint/2010/main" val="1920723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E02941D0-F78F-D025-8D6A-F2C80B3D2651}"/>
              </a:ext>
            </a:extLst>
          </p:cNvPr>
          <p:cNvSpPr>
            <a:spLocks noGrp="1"/>
          </p:cNvSpPr>
          <p:nvPr>
            <p:ph type="title"/>
          </p:nvPr>
        </p:nvSpPr>
        <p:spPr>
          <a:xfrm>
            <a:off x="443997" y="0"/>
            <a:ext cx="8257032" cy="632440"/>
          </a:xfrm>
        </p:spPr>
        <p:txBody>
          <a:bodyPr/>
          <a:lstStyle/>
          <a:p>
            <a:pPr algn="ctr"/>
            <a:r>
              <a:rPr lang="en-US" dirty="0"/>
              <a:t>Ansible Navigator ~ Config File</a:t>
            </a:r>
          </a:p>
        </p:txBody>
      </p:sp>
      <p:sp>
        <p:nvSpPr>
          <p:cNvPr id="3" name="Text Placeholder 1">
            <a:extLst>
              <a:ext uri="{FF2B5EF4-FFF2-40B4-BE49-F238E27FC236}">
                <a16:creationId xmlns:a16="http://schemas.microsoft.com/office/drawing/2014/main" id="{6030E145-6FA8-B521-41AA-3EC8B08DFDC0}"/>
              </a:ext>
            </a:extLst>
          </p:cNvPr>
          <p:cNvSpPr>
            <a:spLocks noGrp="1"/>
          </p:cNvSpPr>
          <p:nvPr>
            <p:ph sz="quarter" idx="11"/>
          </p:nvPr>
        </p:nvSpPr>
        <p:spPr>
          <a:xfrm>
            <a:off x="443484" y="822960"/>
            <a:ext cx="8257032" cy="2029968"/>
          </a:xfrm>
        </p:spPr>
        <p:txBody>
          <a:bodyPr anchor="ctr"/>
          <a:lstStyle/>
          <a:p>
            <a:pPr marL="0" indent="0">
              <a:buNone/>
            </a:pPr>
            <a:r>
              <a:rPr lang="en-US" sz="1800" dirty="0"/>
              <a:t>We can write an </a:t>
            </a:r>
            <a:r>
              <a:rPr lang="en-US" sz="1800" b="1" dirty="0">
                <a:solidFill>
                  <a:schemeClr val="accent5"/>
                </a:solidFill>
              </a:rPr>
              <a:t>~/ansible-navigator.yml </a:t>
            </a:r>
            <a:r>
              <a:rPr lang="en-US" sz="1800" dirty="0"/>
              <a:t>config file that will give us a good jumping off point to explore some key features of ansible-navigator</a:t>
            </a:r>
          </a:p>
          <a:p>
            <a:pPr marL="0" indent="0">
              <a:buNone/>
            </a:pPr>
            <a:endParaRPr lang="en-US" sz="1800" dirty="0"/>
          </a:p>
          <a:p>
            <a:pPr marL="0" indent="0">
              <a:buNone/>
            </a:pPr>
            <a:endParaRPr lang="en-US" sz="1800" dirty="0"/>
          </a:p>
          <a:p>
            <a:pPr marL="0" indent="0">
              <a:lnSpc>
                <a:spcPts val="960"/>
              </a:lnSpc>
              <a:buNone/>
            </a:pPr>
            <a:endParaRPr lang="en-US" sz="1800" dirty="0"/>
          </a:p>
        </p:txBody>
      </p:sp>
      <p:pic>
        <p:nvPicPr>
          <p:cNvPr id="5" name="Picture 4">
            <a:extLst>
              <a:ext uri="{FF2B5EF4-FFF2-40B4-BE49-F238E27FC236}">
                <a16:creationId xmlns:a16="http://schemas.microsoft.com/office/drawing/2014/main" id="{860B1B53-6DD5-1CCA-6D1E-DFADC9BF0154}"/>
              </a:ext>
            </a:extLst>
          </p:cNvPr>
          <p:cNvPicPr>
            <a:picLocks noChangeAspect="1"/>
          </p:cNvPicPr>
          <p:nvPr/>
        </p:nvPicPr>
        <p:blipFill>
          <a:blip r:embed="rId3"/>
          <a:stretch>
            <a:fillRect/>
          </a:stretch>
        </p:blipFill>
        <p:spPr>
          <a:xfrm>
            <a:off x="1856232" y="1734011"/>
            <a:ext cx="5184648" cy="2865201"/>
          </a:xfrm>
          <a:prstGeom prst="rect">
            <a:avLst/>
          </a:prstGeom>
        </p:spPr>
      </p:pic>
    </p:spTree>
    <p:extLst>
      <p:ext uri="{BB962C8B-B14F-4D97-AF65-F5344CB8AC3E}">
        <p14:creationId xmlns:p14="http://schemas.microsoft.com/office/powerpoint/2010/main" val="2517004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a:xfrm>
            <a:off x="211854" y="322116"/>
            <a:ext cx="4211464" cy="4116069"/>
          </a:xfrm>
        </p:spPr>
        <p:txBody>
          <a:bodyPr/>
          <a:lstStyle/>
          <a:p>
            <a:r>
              <a:rPr lang="en-US" dirty="0"/>
              <a:t>“Ansible enables you to simplify complex tasks, increase efficiency, and ensure consistency in your IT environment.”</a:t>
            </a:r>
          </a:p>
        </p:txBody>
      </p:sp>
      <p:sp>
        <p:nvSpPr>
          <p:cNvPr id="3" name="Text Placeholder 3">
            <a:extLst>
              <a:ext uri="{FF2B5EF4-FFF2-40B4-BE49-F238E27FC236}">
                <a16:creationId xmlns:a16="http://schemas.microsoft.com/office/drawing/2014/main" id="{ADCBCA0B-3705-E0AE-15B2-C0E56674A097}"/>
              </a:ext>
            </a:extLst>
          </p:cNvPr>
          <p:cNvSpPr txBox="1">
            <a:spLocks/>
          </p:cNvSpPr>
          <p:nvPr/>
        </p:nvSpPr>
        <p:spPr>
          <a:xfrm>
            <a:off x="211854" y="4088829"/>
            <a:ext cx="7791858" cy="349356"/>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bg2"/>
                </a:solidFill>
              </a:rPr>
              <a:t>Red</a:t>
            </a:r>
            <a:r>
              <a:rPr lang="en-US" dirty="0"/>
              <a:t> </a:t>
            </a:r>
            <a:r>
              <a:rPr lang="en-US" dirty="0">
                <a:solidFill>
                  <a:schemeClr val="bg2"/>
                </a:solidFill>
              </a:rPr>
              <a:t>Hat</a:t>
            </a:r>
          </a:p>
        </p:txBody>
      </p:sp>
      <p:pic>
        <p:nvPicPr>
          <p:cNvPr id="5" name="Picture 4" descr="A white letter in a black circle&#10;&#10;Description automatically generated">
            <a:extLst>
              <a:ext uri="{FF2B5EF4-FFF2-40B4-BE49-F238E27FC236}">
                <a16:creationId xmlns:a16="http://schemas.microsoft.com/office/drawing/2014/main" id="{C4EBC971-70A5-4FD0-9392-62C78DF2EC2D}"/>
              </a:ext>
            </a:extLst>
          </p:cNvPr>
          <p:cNvPicPr>
            <a:picLocks noChangeAspect="1"/>
          </p:cNvPicPr>
          <p:nvPr/>
        </p:nvPicPr>
        <p:blipFill>
          <a:blip r:embed="rId3"/>
          <a:stretch>
            <a:fillRect/>
          </a:stretch>
        </p:blipFill>
        <p:spPr>
          <a:xfrm>
            <a:off x="4572000" y="2004589"/>
            <a:ext cx="1132610" cy="1134321"/>
          </a:xfrm>
          <a:prstGeom prst="rect">
            <a:avLst/>
          </a:prstGeom>
        </p:spPr>
      </p:pic>
    </p:spTree>
    <p:extLst>
      <p:ext uri="{BB962C8B-B14F-4D97-AF65-F5344CB8AC3E}">
        <p14:creationId xmlns:p14="http://schemas.microsoft.com/office/powerpoint/2010/main" val="42079687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808E1F77-91E8-DE42-FC8D-6E04FC8FBC96}"/>
              </a:ext>
            </a:extLst>
          </p:cNvPr>
          <p:cNvSpPr>
            <a:spLocks noGrp="1"/>
          </p:cNvSpPr>
          <p:nvPr>
            <p:ph type="title"/>
          </p:nvPr>
        </p:nvSpPr>
        <p:spPr>
          <a:xfrm>
            <a:off x="443484" y="47580"/>
            <a:ext cx="8257032" cy="502992"/>
          </a:xfrm>
        </p:spPr>
        <p:txBody>
          <a:bodyPr/>
          <a:lstStyle/>
          <a:p>
            <a:pPr algn="ctr"/>
            <a:r>
              <a:rPr lang="en-US" sz="3200" dirty="0"/>
              <a:t>ansible-navigator vs. ansible-playbook</a:t>
            </a:r>
          </a:p>
        </p:txBody>
      </p:sp>
      <p:graphicFrame>
        <p:nvGraphicFramePr>
          <p:cNvPr id="3" name="Table 2">
            <a:extLst>
              <a:ext uri="{FF2B5EF4-FFF2-40B4-BE49-F238E27FC236}">
                <a16:creationId xmlns:a16="http://schemas.microsoft.com/office/drawing/2014/main" id="{FB5BDA70-D341-D584-2286-D952BA8B2573}"/>
              </a:ext>
            </a:extLst>
          </p:cNvPr>
          <p:cNvGraphicFramePr>
            <a:graphicFrameLocks noGrp="1"/>
          </p:cNvGraphicFramePr>
          <p:nvPr/>
        </p:nvGraphicFramePr>
        <p:xfrm>
          <a:off x="443484" y="564395"/>
          <a:ext cx="8257032" cy="4118070"/>
        </p:xfrm>
        <a:graphic>
          <a:graphicData uri="http://schemas.openxmlformats.org/drawingml/2006/table">
            <a:tbl>
              <a:tblPr firstRow="1" bandRow="1">
                <a:tableStyleId>{C083E6E3-FA7D-4D7B-A595-EF9225AFEA82}</a:tableStyleId>
              </a:tblPr>
              <a:tblGrid>
                <a:gridCol w="1306939">
                  <a:extLst>
                    <a:ext uri="{9D8B030D-6E8A-4147-A177-3AD203B41FA5}">
                      <a16:colId xmlns:a16="http://schemas.microsoft.com/office/drawing/2014/main" val="3490759982"/>
                    </a:ext>
                  </a:extLst>
                </a:gridCol>
                <a:gridCol w="4197749">
                  <a:extLst>
                    <a:ext uri="{9D8B030D-6E8A-4147-A177-3AD203B41FA5}">
                      <a16:colId xmlns:a16="http://schemas.microsoft.com/office/drawing/2014/main" val="2615334080"/>
                    </a:ext>
                  </a:extLst>
                </a:gridCol>
                <a:gridCol w="2752344">
                  <a:extLst>
                    <a:ext uri="{9D8B030D-6E8A-4147-A177-3AD203B41FA5}">
                      <a16:colId xmlns:a16="http://schemas.microsoft.com/office/drawing/2014/main" val="2354427769"/>
                    </a:ext>
                  </a:extLst>
                </a:gridCol>
              </a:tblGrid>
              <a:tr h="0">
                <a:tc>
                  <a:txBody>
                    <a:bodyPr/>
                    <a:lstStyle/>
                    <a:p>
                      <a:pPr algn="ctr"/>
                      <a:endParaRPr lang="en-US" dirty="0">
                        <a:solidFill>
                          <a:schemeClr val="bg2"/>
                        </a:solidFill>
                      </a:endParaRPr>
                    </a:p>
                  </a:txBody>
                  <a:tcPr anchor="ctr"/>
                </a:tc>
                <a:tc>
                  <a:txBody>
                    <a:bodyPr/>
                    <a:lstStyle/>
                    <a:p>
                      <a:pPr algn="ctr"/>
                      <a:r>
                        <a:rPr lang="en-US" sz="1800" dirty="0">
                          <a:solidFill>
                            <a:schemeClr val="accent1"/>
                          </a:solidFill>
                        </a:rPr>
                        <a:t>ansible-navigator</a:t>
                      </a:r>
                    </a:p>
                  </a:txBody>
                  <a:tcPr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dirty="0">
                          <a:solidFill>
                            <a:schemeClr val="accent1"/>
                          </a:solidFill>
                        </a:rPr>
                        <a:t>ansible-playbook</a:t>
                      </a:r>
                    </a:p>
                  </a:txBody>
                  <a:tcPr anchor="ctr"/>
                </a:tc>
                <a:extLst>
                  <a:ext uri="{0D108BD9-81ED-4DB2-BD59-A6C34878D82A}">
                    <a16:rowId xmlns:a16="http://schemas.microsoft.com/office/drawing/2014/main" val="3553704761"/>
                  </a:ext>
                </a:extLst>
              </a:tr>
              <a:tr h="901337">
                <a:tc>
                  <a:txBody>
                    <a:bodyPr/>
                    <a:lstStyle/>
                    <a:p>
                      <a:pPr algn="ctr"/>
                      <a:r>
                        <a:rPr lang="en-US" b="1" dirty="0">
                          <a:solidFill>
                            <a:schemeClr val="accent5"/>
                          </a:solidFill>
                        </a:rPr>
                        <a:t>Main Usage</a:t>
                      </a:r>
                    </a:p>
                  </a:txBody>
                  <a:tcPr anchor="ctr"/>
                </a:tc>
                <a:tc>
                  <a:txBody>
                    <a:bodyPr/>
                    <a:lstStyle/>
                    <a:p>
                      <a:pPr algn="ctr"/>
                      <a:r>
                        <a:rPr lang="en-US" dirty="0">
                          <a:solidFill>
                            <a:schemeClr val="bg2"/>
                          </a:solidFill>
                        </a:rPr>
                        <a:t>a more comprehensive tool designed to explore, manage, and execute Ansible content, including playbooks, roles, and collections</a:t>
                      </a:r>
                    </a:p>
                  </a:txBody>
                  <a:tcPr anchor="ctr"/>
                </a:tc>
                <a:tc>
                  <a:txBody>
                    <a:bodyPr/>
                    <a:lstStyle/>
                    <a:p>
                      <a:pPr algn="ctr"/>
                      <a:r>
                        <a:rPr lang="en-US" dirty="0">
                          <a:solidFill>
                            <a:schemeClr val="bg2"/>
                          </a:solidFill>
                        </a:rPr>
                        <a:t>Used primarily for executing Ansible playbooks</a:t>
                      </a:r>
                    </a:p>
                  </a:txBody>
                  <a:tcPr anchor="ctr"/>
                </a:tc>
                <a:extLst>
                  <a:ext uri="{0D108BD9-81ED-4DB2-BD59-A6C34878D82A}">
                    <a16:rowId xmlns:a16="http://schemas.microsoft.com/office/drawing/2014/main" val="2817368357"/>
                  </a:ext>
                </a:extLst>
              </a:tr>
              <a:tr h="866141">
                <a:tc>
                  <a:txBody>
                    <a:bodyPr/>
                    <a:lstStyle/>
                    <a:p>
                      <a:pPr algn="ctr"/>
                      <a:r>
                        <a:rPr lang="en-US" b="1" dirty="0">
                          <a:solidFill>
                            <a:schemeClr val="accent5"/>
                          </a:solidFill>
                        </a:rPr>
                        <a:t>UI</a:t>
                      </a:r>
                    </a:p>
                  </a:txBody>
                  <a:tcPr anchor="ctr"/>
                </a:tc>
                <a:tc>
                  <a:txBody>
                    <a:bodyPr/>
                    <a:lstStyle/>
                    <a:p>
                      <a:pPr algn="ctr"/>
                      <a:r>
                        <a:rPr lang="en-US" dirty="0">
                          <a:solidFill>
                            <a:schemeClr val="bg2"/>
                          </a:solidFill>
                        </a:rPr>
                        <a:t>interactive mode: a text user interface (TUI) to navigate through Ansible content and discover available actions</a:t>
                      </a:r>
                    </a:p>
                  </a:txBody>
                  <a:tcPr anchor="ctr"/>
                </a:tc>
                <a:tc>
                  <a:txBody>
                    <a:bodyPr/>
                    <a:lstStyle/>
                    <a:p>
                      <a:pPr algn="ctr"/>
                      <a:r>
                        <a:rPr lang="en-US" dirty="0">
                          <a:solidFill>
                            <a:schemeClr val="bg2"/>
                          </a:solidFill>
                        </a:rPr>
                        <a:t>A traditional CLI interface, where you run playbooks by passing flags and specifying playbook files</a:t>
                      </a:r>
                    </a:p>
                  </a:txBody>
                  <a:tcPr anchor="ctr">
                    <a:solidFill>
                      <a:schemeClr val="bg1"/>
                    </a:solidFill>
                  </a:tcPr>
                </a:tc>
                <a:extLst>
                  <a:ext uri="{0D108BD9-81ED-4DB2-BD59-A6C34878D82A}">
                    <a16:rowId xmlns:a16="http://schemas.microsoft.com/office/drawing/2014/main" val="3087880917"/>
                  </a:ext>
                </a:extLst>
              </a:tr>
              <a:tr h="1039952">
                <a:tc>
                  <a:txBody>
                    <a:bodyPr/>
                    <a:lstStyle/>
                    <a:p>
                      <a:pPr algn="ctr"/>
                      <a:r>
                        <a:rPr lang="en-US" b="1" dirty="0">
                          <a:solidFill>
                            <a:schemeClr val="accent5"/>
                          </a:solidFill>
                        </a:rPr>
                        <a:t>Execution Environment</a:t>
                      </a:r>
                    </a:p>
                  </a:txBody>
                  <a:tcPr anchor="ctr"/>
                </a:tc>
                <a:tc>
                  <a:txBody>
                    <a:bodyPr/>
                    <a:lstStyle/>
                    <a:p>
                      <a:pPr algn="ctr"/>
                      <a:r>
                        <a:rPr lang="en-US" dirty="0">
                          <a:solidFill>
                            <a:schemeClr val="bg2"/>
                          </a:solidFill>
                        </a:rPr>
                        <a:t>supports execution environments, which are containerized environments that isolate Ansible execution</a:t>
                      </a:r>
                    </a:p>
                  </a:txBody>
                  <a:tcPr anchor="ctr"/>
                </a:tc>
                <a:tc>
                  <a:txBody>
                    <a:bodyPr/>
                    <a:lstStyle/>
                    <a:p>
                      <a:pPr algn="ctr"/>
                      <a:r>
                        <a:rPr lang="en-US" dirty="0">
                          <a:solidFill>
                            <a:schemeClr val="bg2"/>
                          </a:solidFill>
                        </a:rPr>
                        <a:t>Runs playbooks via local Python environ (e.g., using your system Python or Python virtualenv)</a:t>
                      </a:r>
                    </a:p>
                  </a:txBody>
                  <a:tcPr anchor="ctr"/>
                </a:tc>
                <a:extLst>
                  <a:ext uri="{0D108BD9-81ED-4DB2-BD59-A6C34878D82A}">
                    <a16:rowId xmlns:a16="http://schemas.microsoft.com/office/drawing/2014/main" val="3403254261"/>
                  </a:ext>
                </a:extLst>
              </a:tr>
              <a:tr h="751841">
                <a:tc>
                  <a:txBody>
                    <a:bodyPr/>
                    <a:lstStyle/>
                    <a:p>
                      <a:pPr algn="ctr"/>
                      <a:r>
                        <a:rPr lang="en-US" b="1" dirty="0">
                          <a:solidFill>
                            <a:schemeClr val="accent5"/>
                          </a:solidFill>
                        </a:rPr>
                        <a:t>Extensibility</a:t>
                      </a:r>
                    </a:p>
                  </a:txBody>
                  <a:tcPr anchor="ctr"/>
                </a:tc>
                <a:tc>
                  <a:txBody>
                    <a:bodyPr/>
                    <a:lstStyle/>
                    <a:p>
                      <a:pPr algn="ctr"/>
                      <a:r>
                        <a:rPr lang="en-US" dirty="0">
                          <a:solidFill>
                            <a:schemeClr val="bg2"/>
                          </a:solidFill>
                        </a:rPr>
                        <a:t>Provides additional features, such as browsing documentation, visualizing inventory, and managing collections, all of which makes it a more versatile tool for working with Ansible</a:t>
                      </a:r>
                    </a:p>
                  </a:txBody>
                  <a:tcPr anchor="ctr"/>
                </a:tc>
                <a:tc>
                  <a:txBody>
                    <a:bodyPr/>
                    <a:lstStyle/>
                    <a:p>
                      <a:pPr algn="ctr"/>
                      <a:r>
                        <a:rPr lang="en-US" dirty="0">
                          <a:solidFill>
                            <a:schemeClr val="bg2"/>
                          </a:solidFill>
                        </a:rPr>
                        <a:t>Almost 100% focused on executing playbooks; you sometimes end up having to use other ansible-* tools </a:t>
                      </a:r>
                    </a:p>
                  </a:txBody>
                  <a:tcPr anchor="ctr"/>
                </a:tc>
                <a:extLst>
                  <a:ext uri="{0D108BD9-81ED-4DB2-BD59-A6C34878D82A}">
                    <a16:rowId xmlns:a16="http://schemas.microsoft.com/office/drawing/2014/main" val="2399853843"/>
                  </a:ext>
                </a:extLst>
              </a:tr>
            </a:tbl>
          </a:graphicData>
        </a:graphic>
      </p:graphicFrame>
    </p:spTree>
    <p:extLst>
      <p:ext uri="{BB962C8B-B14F-4D97-AF65-F5344CB8AC3E}">
        <p14:creationId xmlns:p14="http://schemas.microsoft.com/office/powerpoint/2010/main" val="1056141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DEVWKS-1700</a:t>
            </a:r>
          </a:p>
        </p:txBody>
      </p:sp>
      <p:sp>
        <p:nvSpPr>
          <p:cNvPr id="2" name="Title 2">
            <a:extLst>
              <a:ext uri="{FF2B5EF4-FFF2-40B4-BE49-F238E27FC236}">
                <a16:creationId xmlns:a16="http://schemas.microsoft.com/office/drawing/2014/main" id="{62DD10B2-6C28-B2C7-1F43-98C166102513}"/>
              </a:ext>
            </a:extLst>
          </p:cNvPr>
          <p:cNvSpPr>
            <a:spLocks noGrp="1"/>
          </p:cNvSpPr>
          <p:nvPr>
            <p:ph type="title"/>
          </p:nvPr>
        </p:nvSpPr>
        <p:spPr>
          <a:xfrm>
            <a:off x="443997" y="192024"/>
            <a:ext cx="8257032" cy="731520"/>
          </a:xfrm>
        </p:spPr>
        <p:txBody>
          <a:bodyPr/>
          <a:lstStyle/>
          <a:p>
            <a:pPr algn="ctr"/>
            <a:r>
              <a:rPr lang="en-US" dirty="0"/>
              <a:t>Ansible Navigator ~ Summary of Benefits</a:t>
            </a:r>
          </a:p>
        </p:txBody>
      </p:sp>
      <p:sp>
        <p:nvSpPr>
          <p:cNvPr id="3" name="Text Placeholder 1">
            <a:extLst>
              <a:ext uri="{FF2B5EF4-FFF2-40B4-BE49-F238E27FC236}">
                <a16:creationId xmlns:a16="http://schemas.microsoft.com/office/drawing/2014/main" id="{8D225F04-92D7-CD22-DD0C-A6CCD58F8C65}"/>
              </a:ext>
            </a:extLst>
          </p:cNvPr>
          <p:cNvSpPr>
            <a:spLocks noGrp="1"/>
          </p:cNvSpPr>
          <p:nvPr>
            <p:ph sz="quarter" idx="11"/>
          </p:nvPr>
        </p:nvSpPr>
        <p:spPr>
          <a:xfrm>
            <a:off x="443484" y="1206006"/>
            <a:ext cx="8257032" cy="3392424"/>
          </a:xfrm>
        </p:spPr>
        <p:txBody>
          <a:bodyPr/>
          <a:lstStyle/>
          <a:p>
            <a:pPr marL="0" indent="0">
              <a:buNone/>
            </a:pPr>
            <a:r>
              <a:rPr lang="en-US" sz="1800" dirty="0"/>
              <a:t>Ansible Navigator was created to address some limitations of traditional Ansible CLI tools, providing us with a more efficient way to work with Ansible:</a:t>
            </a:r>
          </a:p>
          <a:p>
            <a:endParaRPr lang="en-US" sz="1800" dirty="0"/>
          </a:p>
          <a:p>
            <a:r>
              <a:rPr lang="en-US" sz="1800" dirty="0"/>
              <a:t>Improves the UX by providing a </a:t>
            </a:r>
            <a:r>
              <a:rPr lang="en-US" sz="1800" dirty="0">
                <a:solidFill>
                  <a:schemeClr val="accent1"/>
                </a:solidFill>
              </a:rPr>
              <a:t>more interactive look and feel</a:t>
            </a:r>
          </a:p>
          <a:p>
            <a:r>
              <a:rPr lang="en-US" sz="1800" dirty="0">
                <a:solidFill>
                  <a:schemeClr val="accent1"/>
                </a:solidFill>
              </a:rPr>
              <a:t>Enhances the discoverability of Ansible content, available actions, and docs</a:t>
            </a:r>
          </a:p>
          <a:p>
            <a:r>
              <a:rPr lang="en-US" sz="1800" dirty="0">
                <a:solidFill>
                  <a:schemeClr val="accent1"/>
                </a:solidFill>
              </a:rPr>
              <a:t>Simplifies the usage of execution environments</a:t>
            </a:r>
            <a:r>
              <a:rPr lang="en-US" sz="1800" dirty="0"/>
              <a:t>, </a:t>
            </a:r>
            <a:r>
              <a:rPr lang="en-US" sz="1800" dirty="0">
                <a:solidFill>
                  <a:schemeClr val="accent1"/>
                </a:solidFill>
              </a:rPr>
              <a:t>allowing us to work with containerized Ansible instances</a:t>
            </a:r>
            <a:r>
              <a:rPr lang="en-US" sz="1800" dirty="0"/>
              <a:t>. There is no equivalent functionality available to us with ansible-playbook.</a:t>
            </a:r>
          </a:p>
        </p:txBody>
      </p:sp>
    </p:spTree>
    <p:extLst>
      <p:ext uri="{BB962C8B-B14F-4D97-AF65-F5344CB8AC3E}">
        <p14:creationId xmlns:p14="http://schemas.microsoft.com/office/powerpoint/2010/main" val="36018893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DC8B04D1-DEA4-275A-98D0-E1E26A9065A6}"/>
              </a:ext>
            </a:extLst>
          </p:cNvPr>
          <p:cNvPicPr>
            <a:picLocks noGrp="1" noChangeAspect="1"/>
          </p:cNvPicPr>
          <p:nvPr>
            <p:ph type="pic" sz="quarter" idx="10"/>
          </p:nvPr>
        </p:nvPicPr>
        <p:blipFill>
          <a:blip r:embed="rId3"/>
          <a:srcRect t="2331" b="2331"/>
          <a:stretch>
            <a:fillRect/>
          </a:stretch>
        </p:blipFill>
        <p:spPr/>
      </p:pic>
      <p:sp>
        <p:nvSpPr>
          <p:cNvPr id="9" name="Rectangle 8">
            <a:extLst>
              <a:ext uri="{FF2B5EF4-FFF2-40B4-BE49-F238E27FC236}">
                <a16:creationId xmlns:a16="http://schemas.microsoft.com/office/drawing/2014/main" id="{234E4DBD-C1DA-A941-35A2-429ADE1510E0}"/>
              </a:ext>
            </a:extLst>
          </p:cNvPr>
          <p:cNvSpPr/>
          <p:nvPr/>
        </p:nvSpPr>
        <p:spPr>
          <a:xfrm>
            <a:off x="0" y="3588444"/>
            <a:ext cx="9144000" cy="1555056"/>
          </a:xfrm>
          <a:prstGeom prst="rect">
            <a:avLst/>
          </a:prstGeom>
          <a:gradFill>
            <a:gsLst>
              <a:gs pos="40000">
                <a:srgbClr val="000000">
                  <a:alpha val="55000"/>
                </a:srgbClr>
              </a:gs>
              <a:gs pos="100000">
                <a:srgbClr val="000000">
                  <a:alpha val="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1"/>
          </p:nvPr>
        </p:nvSpPr>
        <p:spPr/>
        <p:txBody>
          <a:bodyPr/>
          <a:lstStyle/>
          <a:p>
            <a:r>
              <a:rPr lang="en-US" dirty="0">
                <a:solidFill>
                  <a:schemeClr val="bg2"/>
                </a:solidFill>
              </a:rPr>
              <a:t>Fill out your Session Surveys!</a:t>
            </a:r>
          </a:p>
        </p:txBody>
      </p:sp>
      <p:sp>
        <p:nvSpPr>
          <p:cNvPr id="2" name="Footer Placeholder 1">
            <a:extLst>
              <a:ext uri="{FF2B5EF4-FFF2-40B4-BE49-F238E27FC236}">
                <a16:creationId xmlns:a16="http://schemas.microsoft.com/office/drawing/2014/main" id="{0F0002CA-337A-6140-A21A-6C07CFCEC392}"/>
              </a:ext>
            </a:extLst>
          </p:cNvPr>
          <p:cNvSpPr>
            <a:spLocks noGrp="1"/>
          </p:cNvSpPr>
          <p:nvPr>
            <p:ph type="ftr" sz="quarter" idx="3"/>
          </p:nvPr>
        </p:nvSpPr>
        <p:spPr/>
        <p:txBody>
          <a:bodyPr/>
          <a:lstStyle/>
          <a:p>
            <a:r>
              <a:rPr lang="en-US">
                <a:solidFill>
                  <a:schemeClr val="bg2"/>
                </a:solidFill>
              </a:rPr>
              <a:t>DEVWKS-1700</a:t>
            </a:r>
          </a:p>
        </p:txBody>
      </p:sp>
      <p:sp>
        <p:nvSpPr>
          <p:cNvPr id="11" name="Rectangle 4">
            <a:extLst>
              <a:ext uri="{FF2B5EF4-FFF2-40B4-BE49-F238E27FC236}">
                <a16:creationId xmlns:a16="http://schemas.microsoft.com/office/drawing/2014/main" id="{7D485796-150D-0945-A9BC-0F347AF23AD7}"/>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2022  Cisco and/or its affiliates. All rights reserved.   Cisco Public</a:t>
            </a:r>
          </a:p>
        </p:txBody>
      </p:sp>
      <p:sp>
        <p:nvSpPr>
          <p:cNvPr id="12" name="TextBox 11">
            <a:extLst>
              <a:ext uri="{FF2B5EF4-FFF2-40B4-BE49-F238E27FC236}">
                <a16:creationId xmlns:a16="http://schemas.microsoft.com/office/drawing/2014/main" id="{64A8CDA1-B677-EC43-AAC8-8F05B538587B}"/>
              </a:ext>
            </a:extLst>
          </p:cNvPr>
          <p:cNvSpPr txBox="1"/>
          <p:nvPr/>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CiscoSansTT Light" panose="020B0503020201020303" pitchFamily="34" charset="0"/>
                <a:cs typeface="CiscoSansTT Light" panose="020B0503020201020303" pitchFamily="34" charset="0"/>
              </a:rPr>
              <a:t>#</a:t>
            </a:r>
            <a:r>
              <a:rPr lang="en-US" sz="800" dirty="0" err="1">
                <a:solidFill>
                  <a:schemeClr val="bg2"/>
                </a:solidFill>
                <a:latin typeface="CiscoSansTT Light" panose="020B0503020201020303" pitchFamily="34" charset="0"/>
                <a:cs typeface="CiscoSansTT Light" panose="020B0503020201020303" pitchFamily="34" charset="0"/>
              </a:rPr>
              <a:t>CiscoLive</a:t>
            </a:r>
            <a:endParaRPr lang="en-US" sz="800" dirty="0">
              <a:solidFill>
                <a:schemeClr val="bg2"/>
              </a:solidFill>
              <a:latin typeface="CiscoSansTT Light" panose="020B0503020201020303" pitchFamily="34" charset="0"/>
              <a:cs typeface="CiscoSansTT Light" panose="020B0503020201020303" pitchFamily="34" charset="0"/>
            </a:endParaRPr>
          </a:p>
        </p:txBody>
      </p:sp>
      <p:grpSp>
        <p:nvGrpSpPr>
          <p:cNvPr id="28" name="Group 27">
            <a:extLst>
              <a:ext uri="{FF2B5EF4-FFF2-40B4-BE49-F238E27FC236}">
                <a16:creationId xmlns:a16="http://schemas.microsoft.com/office/drawing/2014/main" id="{5E8859D5-FDD5-2D48-96E2-813451DF704C}"/>
              </a:ext>
            </a:extLst>
          </p:cNvPr>
          <p:cNvGrpSpPr/>
          <p:nvPr/>
        </p:nvGrpSpPr>
        <p:grpSpPr>
          <a:xfrm>
            <a:off x="536418" y="4785947"/>
            <a:ext cx="1005840" cy="274194"/>
            <a:chOff x="536418" y="4785947"/>
            <a:chExt cx="1005840" cy="274194"/>
          </a:xfrm>
          <a:solidFill>
            <a:schemeClr val="bg2"/>
          </a:solidFill>
        </p:grpSpPr>
        <p:grpSp>
          <p:nvGrpSpPr>
            <p:cNvPr id="29" name="Group 28">
              <a:extLst>
                <a:ext uri="{FF2B5EF4-FFF2-40B4-BE49-F238E27FC236}">
                  <a16:creationId xmlns:a16="http://schemas.microsoft.com/office/drawing/2014/main" id="{18CDDDFA-F496-4B43-8AC1-16D790DCAB7B}"/>
                </a:ext>
              </a:extLst>
            </p:cNvPr>
            <p:cNvGrpSpPr/>
            <p:nvPr/>
          </p:nvGrpSpPr>
          <p:grpSpPr>
            <a:xfrm>
              <a:off x="536418" y="4930673"/>
              <a:ext cx="386220" cy="86649"/>
              <a:chOff x="2826390" y="-407669"/>
              <a:chExt cx="1216132" cy="272841"/>
            </a:xfrm>
            <a:grpFill/>
          </p:grpSpPr>
          <p:sp>
            <p:nvSpPr>
              <p:cNvPr id="36" name="Freeform 35">
                <a:extLst>
                  <a:ext uri="{FF2B5EF4-FFF2-40B4-BE49-F238E27FC236}">
                    <a16:creationId xmlns:a16="http://schemas.microsoft.com/office/drawing/2014/main" id="{C044BAF3-456C-F340-9664-2A25270DB87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37" name="Freeform 36">
                <a:extLst>
                  <a:ext uri="{FF2B5EF4-FFF2-40B4-BE49-F238E27FC236}">
                    <a16:creationId xmlns:a16="http://schemas.microsoft.com/office/drawing/2014/main" id="{DAB24AC0-1216-BC4B-A31F-354ECD37B56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38" name="Freeform 37">
                <a:extLst>
                  <a:ext uri="{FF2B5EF4-FFF2-40B4-BE49-F238E27FC236}">
                    <a16:creationId xmlns:a16="http://schemas.microsoft.com/office/drawing/2014/main" id="{B9FC712C-7102-8748-95BC-A3ED96B7800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9" name="Freeform 38">
                <a:extLst>
                  <a:ext uri="{FF2B5EF4-FFF2-40B4-BE49-F238E27FC236}">
                    <a16:creationId xmlns:a16="http://schemas.microsoft.com/office/drawing/2014/main" id="{09D1CB0B-7A91-B243-9B33-2D83E3FCC63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40" name="Freeform 39">
                <a:extLst>
                  <a:ext uri="{FF2B5EF4-FFF2-40B4-BE49-F238E27FC236}">
                    <a16:creationId xmlns:a16="http://schemas.microsoft.com/office/drawing/2014/main" id="{E68DD23A-2016-A047-B39F-7B6DB00C05E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30" name="Group 29">
              <a:extLst>
                <a:ext uri="{FF2B5EF4-FFF2-40B4-BE49-F238E27FC236}">
                  <a16:creationId xmlns:a16="http://schemas.microsoft.com/office/drawing/2014/main" id="{541D36FB-A579-0E4A-9267-0BAE4FE69DAE}"/>
                </a:ext>
              </a:extLst>
            </p:cNvPr>
            <p:cNvGrpSpPr/>
            <p:nvPr/>
          </p:nvGrpSpPr>
          <p:grpSpPr>
            <a:xfrm>
              <a:off x="968312" y="4785947"/>
              <a:ext cx="573946" cy="274194"/>
              <a:chOff x="4186345" y="-863385"/>
              <a:chExt cx="1807247" cy="863385"/>
            </a:xfrm>
            <a:grpFill/>
          </p:grpSpPr>
          <p:sp>
            <p:nvSpPr>
              <p:cNvPr id="31" name="Freeform 30">
                <a:extLst>
                  <a:ext uri="{FF2B5EF4-FFF2-40B4-BE49-F238E27FC236}">
                    <a16:creationId xmlns:a16="http://schemas.microsoft.com/office/drawing/2014/main" id="{60A5F38C-750A-B14F-9826-5B3DF1613C9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32" name="Freeform 31">
                <a:extLst>
                  <a:ext uri="{FF2B5EF4-FFF2-40B4-BE49-F238E27FC236}">
                    <a16:creationId xmlns:a16="http://schemas.microsoft.com/office/drawing/2014/main" id="{145525A3-E29C-1245-84EF-24012CDEE1F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33" name="Freeform 32">
                <a:extLst>
                  <a:ext uri="{FF2B5EF4-FFF2-40B4-BE49-F238E27FC236}">
                    <a16:creationId xmlns:a16="http://schemas.microsoft.com/office/drawing/2014/main" id="{F9F4A445-B237-8543-B6C2-08EDCCF469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34" name="Freeform 33">
                <a:extLst>
                  <a:ext uri="{FF2B5EF4-FFF2-40B4-BE49-F238E27FC236}">
                    <a16:creationId xmlns:a16="http://schemas.microsoft.com/office/drawing/2014/main" id="{DC900C4F-DD2A-D94C-9806-BCB8BA95FB7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35" name="Freeform 34">
                <a:extLst>
                  <a:ext uri="{FF2B5EF4-FFF2-40B4-BE49-F238E27FC236}">
                    <a16:creationId xmlns:a16="http://schemas.microsoft.com/office/drawing/2014/main" id="{E498323F-5BC1-FB4B-86D9-56E35AFBE9B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Tree>
    <p:extLst>
      <p:ext uri="{BB962C8B-B14F-4D97-AF65-F5344CB8AC3E}">
        <p14:creationId xmlns:p14="http://schemas.microsoft.com/office/powerpoint/2010/main" val="2749169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75698C-1B88-4F19-BB1B-3AEC94D43836}"/>
              </a:ext>
            </a:extLst>
          </p:cNvPr>
          <p:cNvPicPr>
            <a:picLocks noChangeAspect="1"/>
          </p:cNvPicPr>
          <p:nvPr/>
        </p:nvPicPr>
        <p:blipFill rotWithShape="1">
          <a:blip r:embed="rId2"/>
          <a:srcRect l="7197" t="-25845" r="26136" b="53675"/>
          <a:stretch/>
        </p:blipFill>
        <p:spPr>
          <a:xfrm>
            <a:off x="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p:txBody>
          <a:bodyPr anchor="ctr"/>
          <a:lstStyle/>
          <a:p>
            <a:r>
              <a:rPr lang="en-US" dirty="0">
                <a:solidFill>
                  <a:schemeClr val="bg2"/>
                </a:solidFill>
                <a:effectLst>
                  <a:outerShdw blurRad="1016000" sx="102000" sy="102000" algn="ctr" rotWithShape="0">
                    <a:prstClr val="black">
                      <a:alpha val="40000"/>
                    </a:prstClr>
                  </a:outerShdw>
                </a:effectLst>
              </a:rPr>
              <a:t>Continue </a:t>
            </a:r>
            <a:br>
              <a:rPr lang="en-US" dirty="0">
                <a:solidFill>
                  <a:schemeClr val="bg2"/>
                </a:solidFill>
                <a:effectLst>
                  <a:outerShdw blurRad="1016000" sx="102000" sy="102000" algn="ctr" rotWithShape="0">
                    <a:prstClr val="black">
                      <a:alpha val="40000"/>
                    </a:prstClr>
                  </a:outerShdw>
                </a:effectLst>
              </a:rPr>
            </a:br>
            <a:r>
              <a:rPr lang="en-US" dirty="0">
                <a:solidFill>
                  <a:schemeClr val="bg2"/>
                </a:solidFill>
                <a:effectLst>
                  <a:outerShdw blurRad="1016000" sx="102000" sy="102000" algn="ctr" rotWithShape="0">
                    <a:prstClr val="black">
                      <a:alpha val="40000"/>
                    </a:prstClr>
                  </a:outerShdw>
                </a:effectLst>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prstGeom prst="rect">
            <a:avLst/>
          </a:prstGeom>
        </p:spPr>
        <p:txBody>
          <a:bodyPr anchor="ctr"/>
          <a:lstStyle/>
          <a:p>
            <a:pPr>
              <a:spcBef>
                <a:spcPts val="2400"/>
              </a:spcBef>
            </a:pPr>
            <a:r>
              <a:rPr lang="en-US" sz="1600" dirty="0"/>
              <a:t>Visit the Cisco Showcase </a:t>
            </a:r>
            <a:br>
              <a:rPr lang="en-US" sz="1600" dirty="0"/>
            </a:br>
            <a:r>
              <a:rPr lang="en-US" sz="1600" dirty="0"/>
              <a:t>for related demos</a:t>
            </a:r>
          </a:p>
          <a:p>
            <a:pPr>
              <a:spcBef>
                <a:spcPts val="2400"/>
              </a:spcBef>
            </a:pPr>
            <a:r>
              <a:rPr lang="en-US" sz="1600" dirty="0"/>
              <a:t>Book your one-on-one</a:t>
            </a:r>
            <a:br>
              <a:rPr lang="en-US" sz="1600" dirty="0"/>
            </a:br>
            <a:r>
              <a:rPr lang="en-US" sz="1600" dirty="0"/>
              <a:t>Meet the Engineer meeting</a:t>
            </a:r>
          </a:p>
          <a:p>
            <a:pPr>
              <a:spcBef>
                <a:spcPts val="2400"/>
              </a:spcBef>
            </a:pPr>
            <a:r>
              <a:rPr lang="en-US" sz="1600" dirty="0"/>
              <a:t>Attend the interactive education with </a:t>
            </a:r>
            <a:r>
              <a:rPr lang="en-US" sz="1600" dirty="0" err="1"/>
              <a:t>DevNet</a:t>
            </a:r>
            <a:r>
              <a:rPr lang="en-US" sz="1600" dirty="0"/>
              <a: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3"/>
              </a:rPr>
              <a:t>www.CiscoLive.com/on-demand</a:t>
            </a:r>
            <a:endParaRPr lang="en-US" sz="1600" dirty="0"/>
          </a:p>
          <a:p>
            <a:pPr marL="0" indent="0">
              <a:spcBef>
                <a:spcPts val="2400"/>
              </a:spcBef>
              <a:buNone/>
            </a:pPr>
            <a:r>
              <a:rPr lang="en-US" sz="1200" dirty="0"/>
              <a:t>Contact me at: </a:t>
            </a:r>
            <a:r>
              <a:rPr lang="en-US" sz="1200" dirty="0" err="1">
                <a:solidFill>
                  <a:schemeClr val="accent2"/>
                </a:solidFill>
              </a:rPr>
              <a:t>alexstev@cisco.com</a:t>
            </a:r>
            <a:endParaRPr lang="en-US" sz="1200" dirty="0">
              <a:solidFill>
                <a:schemeClr val="accent2"/>
              </a:solidFill>
            </a:endParaRPr>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a:t>DEVWKS-1700</a:t>
            </a:r>
            <a:endParaRPr lang="en-US" dirty="0"/>
          </a:p>
        </p:txBody>
      </p:sp>
      <p:grpSp>
        <p:nvGrpSpPr>
          <p:cNvPr id="10" name="Group 9">
            <a:extLst>
              <a:ext uri="{FF2B5EF4-FFF2-40B4-BE49-F238E27FC236}">
                <a16:creationId xmlns:a16="http://schemas.microsoft.com/office/drawing/2014/main" id="{3E92FBE2-C853-CDD9-D9B6-F4A62EAC6949}"/>
              </a:ext>
            </a:extLst>
          </p:cNvPr>
          <p:cNvGrpSpPr/>
          <p:nvPr/>
        </p:nvGrpSpPr>
        <p:grpSpPr>
          <a:xfrm>
            <a:off x="536418" y="4785947"/>
            <a:ext cx="1005840" cy="274194"/>
            <a:chOff x="536418" y="4785947"/>
            <a:chExt cx="1005840" cy="274194"/>
          </a:xfrm>
          <a:solidFill>
            <a:schemeClr val="bg1"/>
          </a:solidFill>
        </p:grpSpPr>
        <p:grpSp>
          <p:nvGrpSpPr>
            <p:cNvPr id="11" name="Group 10">
              <a:extLst>
                <a:ext uri="{FF2B5EF4-FFF2-40B4-BE49-F238E27FC236}">
                  <a16:creationId xmlns:a16="http://schemas.microsoft.com/office/drawing/2014/main" id="{7F919C56-3403-8A00-B946-95F6AD8CBDB4}"/>
                </a:ext>
              </a:extLst>
            </p:cNvPr>
            <p:cNvGrpSpPr/>
            <p:nvPr/>
          </p:nvGrpSpPr>
          <p:grpSpPr>
            <a:xfrm>
              <a:off x="536418" y="4930673"/>
              <a:ext cx="386220" cy="86649"/>
              <a:chOff x="2826390" y="-407669"/>
              <a:chExt cx="1216132" cy="272841"/>
            </a:xfrm>
            <a:grpFill/>
          </p:grpSpPr>
          <p:sp>
            <p:nvSpPr>
              <p:cNvPr id="18" name="Freeform 17">
                <a:extLst>
                  <a:ext uri="{FF2B5EF4-FFF2-40B4-BE49-F238E27FC236}">
                    <a16:creationId xmlns:a16="http://schemas.microsoft.com/office/drawing/2014/main" id="{450BD854-7563-296F-D29F-828084F50D3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08094B3-184B-0E98-45EB-B205CC8ED77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CAEE6D0-B3AC-2217-4F01-894668CA2FC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B23D3E4-56F1-2891-220A-8FC064AA57C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3617605-1E60-1A38-484E-ECE88272262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0926114A-BAC2-DFAE-0765-BEA2BF88D94B}"/>
                </a:ext>
              </a:extLst>
            </p:cNvPr>
            <p:cNvGrpSpPr/>
            <p:nvPr/>
          </p:nvGrpSpPr>
          <p:grpSpPr>
            <a:xfrm>
              <a:off x="968312" y="4785947"/>
              <a:ext cx="573946" cy="274194"/>
              <a:chOff x="4186345" y="-863385"/>
              <a:chExt cx="1807247" cy="863385"/>
            </a:xfrm>
            <a:grpFill/>
          </p:grpSpPr>
          <p:sp>
            <p:nvSpPr>
              <p:cNvPr id="13" name="Freeform 12">
                <a:extLst>
                  <a:ext uri="{FF2B5EF4-FFF2-40B4-BE49-F238E27FC236}">
                    <a16:creationId xmlns:a16="http://schemas.microsoft.com/office/drawing/2014/main" id="{D79ED4A5-7EEB-FDB0-2E04-5532A1608F1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D2748BF-1448-9AAF-5FCE-053450DE25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CDB9967-EE22-1A86-364D-484C91F05CF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28A321-7CE0-32B2-30A1-BD7D42FE866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43BCF29-FE30-EEF9-97BD-C15700FF0EC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06242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55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6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1912BEC-29C6-1FD2-2617-70611775ED9A}"/>
              </a:ext>
            </a:extLst>
          </p:cNvPr>
          <p:cNvSpPr txBox="1">
            <a:spLocks/>
          </p:cNvSpPr>
          <p:nvPr/>
        </p:nvSpPr>
        <p:spPr bwMode="white">
          <a:xfrm>
            <a:off x="314826" y="574839"/>
            <a:ext cx="4063886" cy="304559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600" b="0" i="0" u="none" kern="1200" dirty="0">
                <a:solidFill>
                  <a:schemeClr val="bg2"/>
                </a:solidFill>
                <a:latin typeface="+mj-lt"/>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t>“We just copy/paste CLI commands and it’s been working for us for years. What’s the worst that can happen?”</a:t>
            </a:r>
          </a:p>
        </p:txBody>
      </p:sp>
      <p:sp>
        <p:nvSpPr>
          <p:cNvPr id="6" name="Text Placeholder 3">
            <a:extLst>
              <a:ext uri="{FF2B5EF4-FFF2-40B4-BE49-F238E27FC236}">
                <a16:creationId xmlns:a16="http://schemas.microsoft.com/office/drawing/2014/main" id="{E56A5FF1-411A-F9F9-57BD-A4762F3AAC96}"/>
              </a:ext>
            </a:extLst>
          </p:cNvPr>
          <p:cNvSpPr txBox="1">
            <a:spLocks/>
          </p:cNvSpPr>
          <p:nvPr/>
        </p:nvSpPr>
        <p:spPr>
          <a:xfrm>
            <a:off x="314826" y="3545077"/>
            <a:ext cx="7791858" cy="349356"/>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bg2"/>
                </a:solidFill>
              </a:rPr>
              <a:t>Network Engineer from the Dark Ages</a:t>
            </a:r>
          </a:p>
        </p:txBody>
      </p:sp>
      <p:pic>
        <p:nvPicPr>
          <p:cNvPr id="7" name="Picture 6">
            <a:extLst>
              <a:ext uri="{FF2B5EF4-FFF2-40B4-BE49-F238E27FC236}">
                <a16:creationId xmlns:a16="http://schemas.microsoft.com/office/drawing/2014/main" id="{CB1F6A18-965A-1CDF-5B69-92E6AE2D889F}"/>
              </a:ext>
            </a:extLst>
          </p:cNvPr>
          <p:cNvPicPr>
            <a:picLocks noChangeAspect="1"/>
          </p:cNvPicPr>
          <p:nvPr/>
        </p:nvPicPr>
        <p:blipFill>
          <a:blip r:embed="rId3"/>
          <a:stretch>
            <a:fillRect/>
          </a:stretch>
        </p:blipFill>
        <p:spPr>
          <a:xfrm>
            <a:off x="5642521" y="1598423"/>
            <a:ext cx="2558104" cy="1887017"/>
          </a:xfrm>
          <a:prstGeom prst="rect">
            <a:avLst/>
          </a:prstGeom>
        </p:spPr>
      </p:pic>
    </p:spTree>
    <p:extLst>
      <p:ext uri="{BB962C8B-B14F-4D97-AF65-F5344CB8AC3E}">
        <p14:creationId xmlns:p14="http://schemas.microsoft.com/office/powerpoint/2010/main" val="283201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2530EF-5C95-CA60-4E69-82E25F4FA522}"/>
              </a:ext>
            </a:extLst>
          </p:cNvPr>
          <p:cNvSpPr>
            <a:spLocks noGrp="1"/>
          </p:cNvSpPr>
          <p:nvPr>
            <p:ph type="title"/>
          </p:nvPr>
        </p:nvSpPr>
        <p:spPr>
          <a:xfrm>
            <a:off x="278762" y="1147306"/>
            <a:ext cx="4204028" cy="1941922"/>
          </a:xfrm>
        </p:spPr>
        <p:txBody>
          <a:bodyPr/>
          <a:lstStyle/>
          <a:p>
            <a:r>
              <a:rPr lang="en-US" sz="2400" dirty="0"/>
              <a:t>The "London Whale" trading scandal was a case of a complex and risky trading strategy that went wrong due to a mistake in the spreadsheet model used by the traders. </a:t>
            </a:r>
            <a:br>
              <a:rPr lang="en-US" sz="2400" dirty="0"/>
            </a:br>
            <a:br>
              <a:rPr lang="en-US" dirty="0"/>
            </a:br>
            <a:r>
              <a:rPr lang="en-US" sz="2400" dirty="0"/>
              <a:t>The error involved copying and pasting values from one file to another without checking if they were correct or consistent.</a:t>
            </a:r>
            <a:endParaRPr lang="en-US" dirty="0"/>
          </a:p>
        </p:txBody>
      </p:sp>
      <p:sp>
        <p:nvSpPr>
          <p:cNvPr id="8" name="TextBox 7">
            <a:extLst>
              <a:ext uri="{FF2B5EF4-FFF2-40B4-BE49-F238E27FC236}">
                <a16:creationId xmlns:a16="http://schemas.microsoft.com/office/drawing/2014/main" id="{22375D1C-EB03-FEC9-C018-15A267013B87}"/>
              </a:ext>
            </a:extLst>
          </p:cNvPr>
          <p:cNvSpPr txBox="1"/>
          <p:nvPr/>
        </p:nvSpPr>
        <p:spPr>
          <a:xfrm>
            <a:off x="212351" y="4104906"/>
            <a:ext cx="5598368" cy="461665"/>
          </a:xfrm>
          <a:prstGeom prst="rect">
            <a:avLst/>
          </a:prstGeom>
          <a:noFill/>
        </p:spPr>
        <p:txBody>
          <a:bodyPr wrap="square" rtlCol="0">
            <a:spAutoFit/>
          </a:bodyPr>
          <a:lstStyle/>
          <a:p>
            <a:r>
              <a:rPr lang="en-US" sz="2400" dirty="0">
                <a:solidFill>
                  <a:schemeClr val="accent2"/>
                </a:solidFill>
                <a:latin typeface="+mn-lt"/>
              </a:rPr>
              <a:t>$6 billion loss for JPMorgan Chase!</a:t>
            </a:r>
          </a:p>
        </p:txBody>
      </p:sp>
      <p:pic>
        <p:nvPicPr>
          <p:cNvPr id="9" name="Graphic 8" descr="Whale outline">
            <a:extLst>
              <a:ext uri="{FF2B5EF4-FFF2-40B4-BE49-F238E27FC236}">
                <a16:creationId xmlns:a16="http://schemas.microsoft.com/office/drawing/2014/main" id="{5E750078-EEEF-5FCC-1D8B-DE03A577D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2353" y="1941115"/>
            <a:ext cx="557559" cy="557559"/>
          </a:xfrm>
          <a:prstGeom prst="rect">
            <a:avLst/>
          </a:prstGeom>
        </p:spPr>
      </p:pic>
    </p:spTree>
    <p:extLst>
      <p:ext uri="{BB962C8B-B14F-4D97-AF65-F5344CB8AC3E}">
        <p14:creationId xmlns:p14="http://schemas.microsoft.com/office/powerpoint/2010/main" val="23584891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Cisco Live 2024">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1_Cisco Live 2024">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23CS6210-CL2024 PPT Template-FINAL-REVISED-051624" id="{FFD02E07-A007-A046-B86D-C97D9F12842E}" vid="{E83C86B2-DE0B-1E42-B2A8-758E321F1C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7D9DFCFCD6B04180C81A4A640A75E0" ma:contentTypeVersion="18" ma:contentTypeDescription="Create a new document." ma:contentTypeScope="" ma:versionID="cd13243ed802cb7918872ffa6cdcaa2d">
  <xsd:schema xmlns:xsd="http://www.w3.org/2001/XMLSchema" xmlns:xs="http://www.w3.org/2001/XMLSchema" xmlns:p="http://schemas.microsoft.com/office/2006/metadata/properties" xmlns:ns2="5ad2d37b-16ea-4274-9da9-da32d366390e" xmlns:ns3="fdc10f26-a213-4e6e-911f-1a4acfd3bda4" targetNamespace="http://schemas.microsoft.com/office/2006/metadata/properties" ma:root="true" ma:fieldsID="ef15016482004f00ab669011339a3d86" ns2:_="" ns3:_="">
    <xsd:import namespace="5ad2d37b-16ea-4274-9da9-da32d366390e"/>
    <xsd:import namespace="fdc10f26-a213-4e6e-911f-1a4acfd3bd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File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2d37b-16ea-4274-9da9-da32d3663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Files" ma:index="20" nillable="true" ma:displayName="Files" ma:format="Dropdown" ma:internalName="Files" ma:percentage="FALSE">
      <xsd:simpleType>
        <xsd:restriction base="dms:Number"/>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dc10f26-a213-4e6e-911f-1a4acfd3bd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f7aa556-cb25-4254-98ae-dcf89ca4d29b}" ma:internalName="TaxCatchAll" ma:showField="CatchAllData" ma:web="fdc10f26-a213-4e6e-911f-1a4acfd3bd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iles xmlns="5ad2d37b-16ea-4274-9da9-da32d366390e" xsi:nil="true"/>
    <lcf76f155ced4ddcb4097134ff3c332f xmlns="5ad2d37b-16ea-4274-9da9-da32d366390e">
      <Terms xmlns="http://schemas.microsoft.com/office/infopath/2007/PartnerControls"/>
    </lcf76f155ced4ddcb4097134ff3c332f>
    <TaxCatchAll xmlns="fdc10f26-a213-4e6e-911f-1a4acfd3bda4" xsi:nil="true"/>
  </documentManagement>
</p:properties>
</file>

<file path=customXml/itemProps1.xml><?xml version="1.0" encoding="utf-8"?>
<ds:datastoreItem xmlns:ds="http://schemas.openxmlformats.org/officeDocument/2006/customXml" ds:itemID="{620B584F-65AA-4D37-8DD9-31D107712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2d37b-16ea-4274-9da9-da32d366390e"/>
    <ds:schemaRef ds:uri="fdc10f26-a213-4e6e-911f-1a4acfd3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DE50F8-0786-486D-8C69-0C47DE7EBE0C}">
  <ds:schemaRefs>
    <ds:schemaRef ds:uri="http://schemas.microsoft.com/sharepoint/v3/contenttype/forms"/>
  </ds:schemaRefs>
</ds:datastoreItem>
</file>

<file path=customXml/itemProps3.xml><?xml version="1.0" encoding="utf-8"?>
<ds:datastoreItem xmlns:ds="http://schemas.openxmlformats.org/officeDocument/2006/customXml" ds:itemID="{38E4EFF4-7933-4C4D-8C49-520EFA305832}">
  <ds:schemaRefs>
    <ds:schemaRef ds:uri="http://schemas.microsoft.com/office/2006/metadata/properties"/>
    <ds:schemaRef ds:uri="http://schemas.microsoft.com/office/infopath/2007/PartnerControls"/>
    <ds:schemaRef ds:uri="5ad2d37b-16ea-4274-9da9-da32d366390e"/>
    <ds:schemaRef ds:uri="fdc10f26-a213-4e6e-911f-1a4acfd3bda4"/>
  </ds:schemaRefs>
</ds:datastoreItem>
</file>

<file path=docProps/app.xml><?xml version="1.0" encoding="utf-8"?>
<Properties xmlns="http://schemas.openxmlformats.org/officeDocument/2006/extended-properties" xmlns:vt="http://schemas.openxmlformats.org/officeDocument/2006/docPropsVTypes">
  <Template/>
  <TotalTime>0</TotalTime>
  <Words>3390</Words>
  <Application>Microsoft Macintosh PowerPoint</Application>
  <PresentationFormat>On-screen Show (16:9)</PresentationFormat>
  <Paragraphs>548</Paragraphs>
  <Slides>75</Slides>
  <Notes>73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75</vt:i4>
      </vt:variant>
    </vt:vector>
  </HeadingPairs>
  <TitlesOfParts>
    <vt:vector size="81" baseType="lpstr">
      <vt:lpstr>ＭＳ Ｐゴシック</vt:lpstr>
      <vt:lpstr>Arial</vt:lpstr>
      <vt:lpstr>CiscoSansTT Light</vt:lpstr>
      <vt:lpstr>Courier New</vt:lpstr>
      <vt:lpstr>Cisco Live 2024</vt:lpstr>
      <vt:lpstr>1_Cisco Live 2024</vt:lpstr>
      <vt:lpstr>PowerPoint Presentation</vt:lpstr>
      <vt:lpstr>PowerPoint Presentation</vt:lpstr>
      <vt:lpstr>Cisco Webex App </vt:lpstr>
      <vt:lpstr>Introduction</vt:lpstr>
      <vt:lpstr>Speaker</vt:lpstr>
      <vt:lpstr>Speaker</vt:lpstr>
      <vt:lpstr>“Ansible enables you to simplify complex tasks, increase efficiency, and ensure consistency in your IT environment.”</vt:lpstr>
      <vt:lpstr>PowerPoint Presentation</vt:lpstr>
      <vt:lpstr>The "London Whale" trading scandal was a case of a complex and risky trading strategy that went wrong due to a mistake in the spreadsheet model used by the traders.   The error involved copying and pasting values from one file to another without checking if they were correct or consistent.</vt:lpstr>
      <vt:lpstr>PowerPoint Presentation</vt:lpstr>
      <vt:lpstr>PowerPoint Presentation</vt:lpstr>
      <vt:lpstr>PowerPoint Presentation</vt:lpstr>
      <vt:lpstr>PowerPoint Presentation</vt:lpstr>
      <vt:lpstr>Getting Started</vt:lpstr>
      <vt:lpstr>Ansible</vt:lpstr>
      <vt:lpstr>Ansible</vt:lpstr>
      <vt:lpstr>Ansible playbook</vt:lpstr>
      <vt:lpstr>First Steps</vt:lpstr>
      <vt:lpstr>Set-up Commands</vt:lpstr>
      <vt:lpstr>The Ansible Config file (ansible.cfg)</vt:lpstr>
      <vt:lpstr>Config file example</vt:lpstr>
      <vt:lpstr>Config file example</vt:lpstr>
      <vt:lpstr>Config file – Where to store/find it</vt:lpstr>
      <vt:lpstr>Config file – Let’s create one!</vt:lpstr>
      <vt:lpstr>Demos</vt:lpstr>
      <vt:lpstr>Our First Playbook </vt:lpstr>
      <vt:lpstr>Let’s Use Automation Instead of Copy/Paste ! </vt:lpstr>
      <vt:lpstr>Results</vt:lpstr>
      <vt:lpstr>Ansible playbook</vt:lpstr>
      <vt:lpstr>first_playbook.yaml</vt:lpstr>
      <vt:lpstr>first_playbook.yaml</vt:lpstr>
      <vt:lpstr>Git with the Program</vt:lpstr>
      <vt:lpstr>We will have Ansible pull a playbook from a GitHub repo and then run that playbook.</vt:lpstr>
      <vt:lpstr>ansible_playbooks/github.yaml</vt:lpstr>
      <vt:lpstr>https://github.com/xanderstevenson/intro-ansible-automation/blob/main/cisco_live/ansible-playbooks/hello_world.yaml</vt:lpstr>
      <vt:lpstr>Output</vt:lpstr>
      <vt:lpstr>cURLs with Ansible Fun</vt:lpstr>
      <vt:lpstr>ansible_playbooks/curl.yaml</vt:lpstr>
      <vt:lpstr>ansible-playbook curl.yaml</vt:lpstr>
      <vt:lpstr>Idempotency</vt:lpstr>
      <vt:lpstr>Something is VVVery Wrong</vt:lpstr>
      <vt:lpstr>What does it look like when a playbook fails and how do we troubleshoot?</vt:lpstr>
      <vt:lpstr>The verbose flag</vt:lpstr>
      <vt:lpstr>DevNet Learning Labs</vt:lpstr>
      <vt:lpstr>PowerPoint Presentation</vt:lpstr>
      <vt:lpstr>Free Ansible Learning Labs at Cisco DevNet</vt:lpstr>
      <vt:lpstr>PowerPoint Presentation</vt:lpstr>
      <vt:lpstr>DevNet Sandboxes</vt:lpstr>
      <vt:lpstr>PowerPoint Presentation</vt:lpstr>
      <vt:lpstr>Ansible-Projects</vt:lpstr>
      <vt:lpstr>PowerPoint Presentation</vt:lpstr>
      <vt:lpstr>PowerPoint Presentation</vt:lpstr>
      <vt:lpstr>PowerPoint Presentation</vt:lpstr>
      <vt:lpstr>DevOps Shop:  Intro to Ansible for Automation</vt:lpstr>
      <vt:lpstr>PowerPoint Presentation</vt:lpstr>
      <vt:lpstr>Summary</vt:lpstr>
      <vt:lpstr>What We’ve Learned Today…</vt:lpstr>
      <vt:lpstr>Looking forward…</vt:lpstr>
      <vt:lpstr>Addendum:   Ansible-Navigator  Future Ansible tool for your edification!</vt:lpstr>
      <vt:lpstr> Ansible Navigator</vt:lpstr>
      <vt:lpstr>Ansible Navigator</vt:lpstr>
      <vt:lpstr>Key features of Ansible Navigator include:</vt:lpstr>
      <vt:lpstr>Key features of Ansible Navigator (continued):</vt:lpstr>
      <vt:lpstr>Installing Ansible Navigator</vt:lpstr>
      <vt:lpstr>Ansible Navigator – help menu</vt:lpstr>
      <vt:lpstr>Getting Started with Ansible Navigator</vt:lpstr>
      <vt:lpstr>Ansible Navigator ~ Welcome Page</vt:lpstr>
      <vt:lpstr>Ansible Navigator ~ Welcome Page :help</vt:lpstr>
      <vt:lpstr>Ansible Navigator ~ Config File</vt:lpstr>
      <vt:lpstr>ansible-navigator vs. ansible-playbook</vt:lpstr>
      <vt:lpstr>Ansible Navigator ~ Summary of Benefits</vt:lpstr>
      <vt:lpstr>PowerPoint Presentation</vt:lpstr>
      <vt:lpstr>Continue  your education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subject/>
  <dc:creator/>
  <cp:keywords/>
  <dc:description/>
  <cp:lastModifiedBy/>
  <cp:revision>2</cp:revision>
  <dcterms:created xsi:type="dcterms:W3CDTF">2018-02-23T21:47:25Z</dcterms:created>
  <dcterms:modified xsi:type="dcterms:W3CDTF">2024-05-22T17:13:36Z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y fmtid="{D5CDD505-2E9C-101B-9397-08002B2CF9AE}" pid="8" name="ContentTypeId">
    <vt:lpwstr>0x010100C57D9DFCFCD6B04180C81A4A640A75E0</vt:lpwstr>
  </property>
</Properties>
</file>